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  <p:sldMasterId id="2147483673" r:id="rId3"/>
  </p:sldMasterIdLst>
  <p:notesMasterIdLst>
    <p:notesMasterId r:id="rId12"/>
  </p:notesMasterIdLst>
  <p:sldIdLst>
    <p:sldId id="263" r:id="rId4"/>
    <p:sldId id="264" r:id="rId5"/>
    <p:sldId id="261" r:id="rId6"/>
    <p:sldId id="257" r:id="rId7"/>
    <p:sldId id="259" r:id="rId8"/>
    <p:sldId id="256" r:id="rId9"/>
    <p:sldId id="258" r:id="rId10"/>
    <p:sldId id="262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A32B"/>
    <a:srgbClr val="FAA4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49"/>
    <p:restoredTop sz="81497"/>
  </p:normalViewPr>
  <p:slideViewPr>
    <p:cSldViewPr snapToGrid="0" snapToObjects="1">
      <p:cViewPr varScale="1">
        <p:scale>
          <a:sx n="181" d="100"/>
          <a:sy n="181" d="100"/>
        </p:scale>
        <p:origin x="229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42" d="100"/>
          <a:sy n="142" d="100"/>
        </p:scale>
        <p:origin x="4064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50EFDB-F8ED-F641-BBDB-7C02A88D2480}" type="datetimeFigureOut">
              <a:rPr lang="en-US" smtClean="0"/>
              <a:t>12/9/19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D6F406-5B2F-4644-A7A9-51CF91B57A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150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D6F406-5B2F-4644-A7A9-51CF91B57ABB}" type="slidenum">
              <a:rPr lang="en-US" smtClean="0">
                <a:latin typeface="Arial" charset="0"/>
                <a:ea typeface="Arial" charset="0"/>
                <a:cs typeface="Arial" charset="0"/>
              </a:rPr>
              <a:t>1</a:t>
            </a:fld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7288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eaLnBrk="1" latinLnBrk="0" hangingPunct="1"/>
            <a:r>
              <a:rPr lang="en-CA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</a:t>
            </a:r>
            <a:r>
              <a:rPr lang="en-CA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présence</a:t>
            </a:r>
            <a:r>
              <a:rPr lang="en-CA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 </a:t>
            </a:r>
            <a:r>
              <a:rPr lang="en-CA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tabac</a:t>
            </a:r>
            <a:r>
              <a:rPr lang="en-CA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CA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contrebande</a:t>
            </a:r>
            <a:r>
              <a:rPr lang="en-CA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CA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Ontario :</a:t>
            </a:r>
          </a:p>
          <a:p>
            <a:pPr rtl="0" eaLnBrk="1" latinLnBrk="0" hangingPunct="1"/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Nuit aux efforts du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gouvernement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visant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à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réduire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les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taux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tabagisme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puisque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les cigarettes de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contrebande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peuvent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être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achetées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pour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quelques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dollars; </a:t>
            </a:r>
          </a:p>
          <a:p>
            <a:pPr rtl="0" eaLnBrk="1" latinLnBrk="0" hangingPunct="1"/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Peut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générer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des profits qui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financent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d’autres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activités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criminelles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y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compris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trafic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stupéfiants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l’achat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d’armes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illégales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</a:t>
            </a:r>
          </a:p>
          <a:p>
            <a:pPr rtl="0" eaLnBrk="1" latinLnBrk="0" hangingPunct="1"/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Entraînent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perte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revenus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fiscaux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pour le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gouvernement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2018,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cela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s’est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traduit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perte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750 millions de dollars au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niveau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provincial; </a:t>
            </a:r>
          </a:p>
          <a:p>
            <a:pPr rtl="0" eaLnBrk="1" latinLnBrk="0" hangingPunct="1"/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tabac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contrebande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représente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déjà plus d’un tiers (33,8 %) de la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totalité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marché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Ontario. </a:t>
            </a:r>
          </a:p>
          <a:p>
            <a:pPr rtl="0" eaLnBrk="1" latinLnBrk="0" hangingPunct="1"/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Tout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renseignement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au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sujet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tabac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contrebande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peut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être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rapporté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manière anonyme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à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Échec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au crime, au 1-800-222-8477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D6F406-5B2F-4644-A7A9-51CF91B57A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0971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200" b="1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Le </a:t>
            </a:r>
            <a:r>
              <a:rPr lang="en-CA" sz="1200" b="1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tabac</a:t>
            </a:r>
            <a:r>
              <a:rPr lang="en-CA" sz="1200" b="1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de </a:t>
            </a:r>
            <a:r>
              <a:rPr lang="en-CA" sz="1200" b="1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contrebande</a:t>
            </a:r>
            <a:r>
              <a:rPr lang="en-CA" sz="1200" b="1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endParaRPr lang="en-US" sz="1200" b="1" kern="1200" dirty="0">
              <a:solidFill>
                <a:schemeClr val="tx1"/>
              </a:solidFill>
              <a:effectLst/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Arial" charset="0"/>
              <a:buChar char="•"/>
            </a:pP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Mine les efforts du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gouvernement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visant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à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protéger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les enfants et les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jeunes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contre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les dangers du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tabagisme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puisqu’ils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peuvent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se procurer des cigarettes de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contrebande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pour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quelques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dollars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seulement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;</a:t>
            </a: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Arial" charset="0"/>
              <a:buChar char="•"/>
            </a:pP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Selon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certaines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estimations, plus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d’une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centaine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d’organismes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criminels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à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travers le Canada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sont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impliqués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dans des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activités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en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rapport au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tabac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de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contrebande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; </a:t>
            </a: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Arial" charset="0"/>
              <a:buChar char="•"/>
            </a:pP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Les profits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résultant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de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l’achat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de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tabac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de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contrebande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peuvent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servir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à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financer des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activités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illégales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graves,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telles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que le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trafic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de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stupéfiants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ou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l’achat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d’armes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illégales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D6F406-5B2F-4644-A7A9-51CF91B57ABB}" type="slidenum">
              <a:rPr lang="en-US" smtClean="0">
                <a:latin typeface="Arial" charset="0"/>
                <a:ea typeface="Arial" charset="0"/>
                <a:cs typeface="Arial" charset="0"/>
              </a:rPr>
              <a:t>3</a:t>
            </a:fld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73941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200" b="1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L’usage</a:t>
            </a:r>
            <a:r>
              <a:rPr lang="en-CA" sz="1200" b="1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CA" sz="1200" b="1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négligent</a:t>
            </a:r>
            <a:r>
              <a:rPr lang="en-CA" sz="1200" b="1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de cigarettes de </a:t>
            </a:r>
            <a:r>
              <a:rPr lang="en-CA" sz="1200" b="1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contrebande</a:t>
            </a:r>
            <a:r>
              <a:rPr lang="en-CA" sz="1200" b="1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CA" sz="1200" b="1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CA" sz="1200" b="1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CA" sz="1200" b="1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une</a:t>
            </a:r>
            <a:r>
              <a:rPr lang="en-CA" sz="1200" b="1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des </a:t>
            </a:r>
            <a:r>
              <a:rPr lang="en-CA" sz="1200" b="1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principales</a:t>
            </a:r>
            <a:r>
              <a:rPr lang="en-CA" sz="1200" b="1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causes </a:t>
            </a:r>
            <a:r>
              <a:rPr lang="en-CA" sz="1200" b="1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d’incendies</a:t>
            </a:r>
            <a:r>
              <a:rPr lang="en-CA" sz="1200" b="1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et de </a:t>
            </a:r>
            <a:r>
              <a:rPr lang="en-CA" sz="1200" b="1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blessures</a:t>
            </a:r>
            <a:r>
              <a:rPr lang="en-CA" sz="1200" b="1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CA" sz="1200" b="1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selon</a:t>
            </a:r>
            <a:r>
              <a:rPr lang="en-CA" sz="1200" b="1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le service </a:t>
            </a:r>
            <a:r>
              <a:rPr lang="en-CA" sz="1200" b="1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d’incendie</a:t>
            </a:r>
            <a:r>
              <a:rPr lang="en-CA" sz="1200" b="1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de la Ville de London, </a:t>
            </a:r>
            <a:r>
              <a:rPr lang="en-CA" sz="1200" b="1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en</a:t>
            </a:r>
            <a:r>
              <a:rPr lang="en-CA" sz="1200" b="1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Ontario, qui a </a:t>
            </a:r>
            <a:r>
              <a:rPr lang="en-CA" sz="1200" b="1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commencé</a:t>
            </a:r>
            <a:r>
              <a:rPr lang="en-CA" sz="1200" b="1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CA" sz="1200" b="1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à</a:t>
            </a:r>
            <a:r>
              <a:rPr lang="en-CA" sz="1200" b="1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CA" sz="1200" b="1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établir</a:t>
            </a:r>
            <a:r>
              <a:rPr lang="en-CA" sz="1200" b="1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des </a:t>
            </a:r>
            <a:r>
              <a:rPr lang="en-CA" sz="1200" b="1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statistiques</a:t>
            </a:r>
            <a:r>
              <a:rPr lang="en-CA" sz="1200" b="1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sur les </a:t>
            </a:r>
            <a:r>
              <a:rPr lang="en-CA" sz="1200" b="1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incendies</a:t>
            </a:r>
            <a:r>
              <a:rPr lang="en-CA" sz="1200" b="1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CA" sz="1200" b="1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attribuables</a:t>
            </a:r>
            <a:r>
              <a:rPr lang="en-CA" sz="1200" b="1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aux cigarettes de </a:t>
            </a:r>
            <a:r>
              <a:rPr lang="en-CA" sz="1200" b="1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contrebande</a:t>
            </a:r>
            <a:r>
              <a:rPr lang="en-CA" sz="1200" b="1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CA" sz="1200" b="1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en</a:t>
            </a:r>
            <a:r>
              <a:rPr lang="en-CA" sz="1200" b="1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2018. </a:t>
            </a:r>
          </a:p>
          <a:p>
            <a:endParaRPr lang="en-US" sz="1200" b="1" kern="1200" dirty="0">
              <a:solidFill>
                <a:schemeClr val="tx1"/>
              </a:solidFill>
              <a:effectLst/>
              <a:latin typeface="Arial" charset="0"/>
              <a:ea typeface="Arial" charset="0"/>
              <a:cs typeface="Arial" charset="0"/>
            </a:endParaRPr>
          </a:p>
          <a:p>
            <a:r>
              <a:rPr lang="en-CA" sz="1200" b="1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En</a:t>
            </a:r>
            <a:r>
              <a:rPr lang="en-CA" sz="1200" b="1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2018, les </a:t>
            </a:r>
            <a:r>
              <a:rPr lang="en-CA" sz="1200" b="1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chiffres</a:t>
            </a:r>
            <a:r>
              <a:rPr lang="en-CA" sz="1200" b="1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font </a:t>
            </a:r>
            <a:r>
              <a:rPr lang="en-CA" sz="1200" b="1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état</a:t>
            </a:r>
            <a:r>
              <a:rPr lang="en-CA" sz="1200" b="1" kern="120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de </a:t>
            </a:r>
            <a:r>
              <a:rPr lang="en-CA" sz="1200" b="1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:</a:t>
            </a:r>
            <a:endParaRPr lang="en-US" sz="1200" b="1" kern="1200" dirty="0">
              <a:solidFill>
                <a:schemeClr val="tx1"/>
              </a:solidFill>
              <a:effectLst/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Arial" charset="0"/>
              <a:buChar char="•"/>
            </a:pP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17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incendies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;</a:t>
            </a: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Arial" charset="0"/>
              <a:buChar char="•"/>
            </a:pP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Deux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blessures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graves;</a:t>
            </a: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Arial" charset="0"/>
              <a:buChar char="•"/>
            </a:pP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1,6 million de dollars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en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dommages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;</a:t>
            </a: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Arial" charset="0"/>
              <a:buChar char="•"/>
            </a:pP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Liés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à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la cigarette de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contrebande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Arial" charset="0"/>
              <a:cs typeface="Arial" charset="0"/>
            </a:endParaRPr>
          </a:p>
          <a:p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D6F406-5B2F-4644-A7A9-51CF91B57ABB}" type="slidenum">
              <a:rPr lang="en-US" smtClean="0">
                <a:latin typeface="Arial" charset="0"/>
                <a:ea typeface="Arial" charset="0"/>
                <a:cs typeface="Arial" charset="0"/>
              </a:rPr>
              <a:t>4</a:t>
            </a:fld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88769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Des tests de combustion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effectués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par le service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d’incendie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de la Ville de London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démontrent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que les cigarettes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conventionnelles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s’éteindront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d’elles-mêmes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tandis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que les cigarettes de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contrebande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brûleront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jusqu’au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filtre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;</a:t>
            </a: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Arial" charset="0"/>
              <a:buChar char="•"/>
            </a:pP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Depuis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2005,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toutes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les cigarettes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légales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au Canada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sont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faites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de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matériaux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à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inflammabilité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réduite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, et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s’éteignent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donc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d’elles-mêmes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lorsque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vous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cessez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de les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fumer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.  </a:t>
            </a: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Arial" charset="0"/>
              <a:buChar char="•"/>
            </a:pP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Les cigarettes de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contrebande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en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revanche,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brûlent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jusqu’au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filtre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Arial" charset="0"/>
              <a:cs typeface="Arial" charset="0"/>
            </a:endParaRPr>
          </a:p>
          <a:p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D6F406-5B2F-4644-A7A9-51CF91B57ABB}" type="slidenum">
              <a:rPr lang="en-US" smtClean="0">
                <a:latin typeface="Arial" charset="0"/>
                <a:ea typeface="Arial" charset="0"/>
                <a:cs typeface="Arial" charset="0"/>
              </a:rPr>
              <a:t>5</a:t>
            </a:fld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191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Tout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récemment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à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Napanee, la Police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provinciale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de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l’Ontario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a trouvé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coupable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un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citoyen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du Québec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en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vertu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de la </a:t>
            </a:r>
            <a:r>
              <a:rPr lang="en-CA" sz="1200" i="1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Loi</a:t>
            </a:r>
            <a:r>
              <a:rPr lang="en-CA" sz="1200" i="1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de la </a:t>
            </a:r>
            <a:r>
              <a:rPr lang="en-CA" sz="1200" i="1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taxe</a:t>
            </a:r>
            <a:r>
              <a:rPr lang="en-CA" sz="1200" i="1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sur le </a:t>
            </a:r>
            <a:r>
              <a:rPr lang="en-CA" sz="1200" i="1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tabac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en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Ontario.</a:t>
            </a: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Arial" charset="0"/>
              <a:buChar char="•"/>
            </a:pP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La police a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appréhendé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cet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individu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le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lundi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15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janvier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2019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vers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12h45 de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l’après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-midi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alors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qu’il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roulait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sur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l’autoroute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401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en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direction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ouest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. </a:t>
            </a: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Arial" charset="0"/>
              <a:buChar char="•"/>
            </a:pP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Ils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ont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déclaré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avoir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trouvé dans son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véhicule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296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caisses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de cigarettes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illégales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soit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environ 2,96 millions de cigarettes. </a:t>
            </a: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Arial" charset="0"/>
              <a:buChar char="•"/>
            </a:pP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La police a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saisi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le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véhicule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ainsi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que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plusieurs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milliers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de dollars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en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argent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comptant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Arial" charset="0"/>
              <a:cs typeface="Arial" charset="0"/>
            </a:endParaRPr>
          </a:p>
          <a:p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D6F406-5B2F-4644-A7A9-51CF91B57ABB}" type="slidenum">
              <a:rPr lang="en-US" smtClean="0">
                <a:latin typeface="Arial" charset="0"/>
                <a:ea typeface="Arial" charset="0"/>
                <a:cs typeface="Arial" charset="0"/>
              </a:rPr>
              <a:t>6</a:t>
            </a:fld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4616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En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vertu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de la </a:t>
            </a:r>
            <a:r>
              <a:rPr lang="en-CA" sz="1200" i="1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Loi</a:t>
            </a:r>
            <a:r>
              <a:rPr lang="en-CA" sz="1200" i="1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de la </a:t>
            </a:r>
            <a:r>
              <a:rPr lang="en-CA" sz="1200" i="1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taxe</a:t>
            </a:r>
            <a:r>
              <a:rPr lang="en-CA" sz="1200" i="1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sur le </a:t>
            </a:r>
            <a:r>
              <a:rPr lang="en-CA" sz="1200" i="1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tabac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sauf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autorisation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contraire, la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loi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interdit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l’achat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, la possession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ou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la distribution de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toute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quantité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de cigarettes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illégales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ou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de tout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produit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du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tabac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imposé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Ces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produits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sont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considérés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comme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du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tabac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de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contrebande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Arial" charset="0"/>
              <a:buChar char="•"/>
            </a:pP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Les cigarettes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vendues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dans des sacs de plastique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transparents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sont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illégales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. </a:t>
            </a: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Arial" charset="0"/>
              <a:buChar char="•"/>
            </a:pP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Les cigarettes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vendues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dans des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emballages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qui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ont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une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bandelette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d’arrachage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autre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que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l’estampille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de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tabac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fédérale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de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l’Ontario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sont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considérées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comme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des cigarettes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illégales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Arial" charset="0"/>
              <a:cs typeface="Arial" charset="0"/>
            </a:endParaRPr>
          </a:p>
          <a:p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D6F406-5B2F-4644-A7A9-51CF91B57ABB}" type="slidenum">
              <a:rPr lang="en-US" smtClean="0">
                <a:latin typeface="Arial" charset="0"/>
                <a:ea typeface="Arial" charset="0"/>
                <a:cs typeface="Arial" charset="0"/>
              </a:rPr>
              <a:t>7</a:t>
            </a:fld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1183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Préférablement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, tout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renseignement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au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sujet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d’un crime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ou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d’activités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criminelles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doit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être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rapportée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à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la police. </a:t>
            </a: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Arial" charset="0"/>
              <a:buChar char="•"/>
            </a:pP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Toutefois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il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arrive que des gens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craignent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d’aller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à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la police, de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peur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de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représailles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parce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qu’ils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ont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des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inquiétudes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sur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leur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propre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sécurité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ou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parce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qu’ils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se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trouvent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à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proximité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de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l’acte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criminel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sans y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être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impliqué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Certaines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personnes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ne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veulent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pas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témoigner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dans le cadre d’un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procès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mais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veulent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néanmoins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bien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agir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. </a:t>
            </a: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Arial" charset="0"/>
              <a:buChar char="•"/>
            </a:pP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Échec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au Crime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peut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alors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vous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servir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de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voix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Votre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tuyau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demeurera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anonyme.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Échec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au Crime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n’a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pas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d’afficheur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indiquant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la provenance des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appels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Arial" charset="0"/>
              <a:buChar char="•"/>
            </a:pP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Votre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anonymat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protégé par la jurisprudence de la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Cour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suprême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du Canada. </a:t>
            </a: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Arial" charset="0"/>
              <a:cs typeface="Arial" charset="0"/>
            </a:endParaRPr>
          </a:p>
          <a:p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D6F406-5B2F-4644-A7A9-51CF91B57ABB}" type="slidenum">
              <a:rPr lang="en-US" smtClean="0">
                <a:latin typeface="Arial" charset="0"/>
                <a:ea typeface="Arial" charset="0"/>
                <a:cs typeface="Arial" charset="0"/>
              </a:rPr>
              <a:t>8</a:t>
            </a:fld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904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09B0F-969B-CA44-909E-6F49719AE59E}" type="datetimeFigureOut">
              <a:rPr lang="en-US" smtClean="0"/>
              <a:t>12/9/19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19709-92F7-DB46-8D34-778479E05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552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09B0F-969B-CA44-909E-6F49719AE59E}" type="datetimeFigureOut">
              <a:rPr lang="en-US" smtClean="0"/>
              <a:t>12/9/19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19709-92F7-DB46-8D34-778479E05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578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09B0F-969B-CA44-909E-6F49719AE59E}" type="datetimeFigureOut">
              <a:rPr lang="en-US" smtClean="0"/>
              <a:t>12/9/19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19709-92F7-DB46-8D34-778479E05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4115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TrkB-PPT-V2-Footer3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219700"/>
            <a:ext cx="12192000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UA-COLOUR-REVERS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666818" y="6186489"/>
            <a:ext cx="20955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Placeholder 14"/>
          <p:cNvSpPr>
            <a:spLocks noGrp="1"/>
          </p:cNvSpPr>
          <p:nvPr>
            <p:ph type="body" sz="quarter" idx="16"/>
          </p:nvPr>
        </p:nvSpPr>
        <p:spPr>
          <a:xfrm>
            <a:off x="1085851" y="1393152"/>
            <a:ext cx="10083800" cy="3748424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1200"/>
              </a:spcBef>
              <a:spcAft>
                <a:spcPts val="600"/>
              </a:spcAft>
              <a:buNone/>
              <a:tabLst>
                <a:tab pos="230188" algn="l"/>
              </a:tabLst>
              <a:defRPr sz="2200" b="1"/>
            </a:lvl1pPr>
            <a:lvl2pPr marL="3175" indent="0">
              <a:spcBef>
                <a:spcPts val="0"/>
              </a:spcBef>
              <a:spcAft>
                <a:spcPts val="1200"/>
              </a:spcAft>
              <a:buNone/>
              <a:defRPr sz="1800" b="1"/>
            </a:lvl2pPr>
            <a:lvl3pPr marL="228600" indent="-228600">
              <a:defRPr sz="1800"/>
            </a:lvl3pPr>
            <a:lvl4pPr marL="514350" indent="-230188">
              <a:buFont typeface="Lucida Grande"/>
              <a:buChar char="-"/>
              <a:tabLst/>
              <a:defRPr sz="1800"/>
            </a:lvl4pPr>
            <a:lvl5pPr marL="747713" indent="-228600">
              <a:buFont typeface="Lucida Grande"/>
              <a:buChar char="·"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0"/>
          <p:cNvSpPr>
            <a:spLocks noGrp="1"/>
          </p:cNvSpPr>
          <p:nvPr>
            <p:ph type="title"/>
          </p:nvPr>
        </p:nvSpPr>
        <p:spPr>
          <a:xfrm>
            <a:off x="1085851" y="565655"/>
            <a:ext cx="10083800" cy="481134"/>
          </a:xfrm>
          <a:prstGeom prst="rect">
            <a:avLst/>
          </a:prstGeom>
        </p:spPr>
        <p:txBody>
          <a:bodyPr vert="horz"/>
          <a:lstStyle>
            <a:lvl1pPr algn="l"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69655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4BA01-CDE9-1A4A-9E0E-0F438DCB4CA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12/9/19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819EA-748B-BD4E-BB9A-ADC805C829A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80170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4BA01-CDE9-1A4A-9E0E-0F438DCB4CA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12/9/19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819EA-748B-BD4E-BB9A-ADC805C829A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42268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4BA01-CDE9-1A4A-9E0E-0F438DCB4CA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12/9/19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819EA-748B-BD4E-BB9A-ADC805C829A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92717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4BA01-CDE9-1A4A-9E0E-0F438DCB4CA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12/9/19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819EA-748B-BD4E-BB9A-ADC805C829A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67207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4BA01-CDE9-1A4A-9E0E-0F438DCB4CA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12/9/19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819EA-748B-BD4E-BB9A-ADC805C829A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83616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4BA01-CDE9-1A4A-9E0E-0F438DCB4CA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12/9/19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819EA-748B-BD4E-BB9A-ADC805C829A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39955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4BA01-CDE9-1A4A-9E0E-0F438DCB4CA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12/9/19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819EA-748B-BD4E-BB9A-ADC805C829A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1726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09B0F-969B-CA44-909E-6F49719AE59E}" type="datetimeFigureOut">
              <a:rPr lang="en-US" smtClean="0"/>
              <a:t>12/9/19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19709-92F7-DB46-8D34-778479E05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0632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4BA01-CDE9-1A4A-9E0E-0F438DCB4CA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12/9/19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819EA-748B-BD4E-BB9A-ADC805C829A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47770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4BA01-CDE9-1A4A-9E0E-0F438DCB4CA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12/9/19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819EA-748B-BD4E-BB9A-ADC805C829A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38534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4BA01-CDE9-1A4A-9E0E-0F438DCB4CA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12/9/19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819EA-748B-BD4E-BB9A-ADC805C829A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93433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4BA01-CDE9-1A4A-9E0E-0F438DCB4CA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12/9/19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819EA-748B-BD4E-BB9A-ADC805C829A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87196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609600" y="18000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609600" y="1728001"/>
            <a:ext cx="10972800" cy="4518417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487281-F4C0-DF4F-AEEA-748AAC3843A3}" type="slidenum">
              <a:rPr lang="en-US">
                <a:solidFill>
                  <a:prstClr val="black"/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5552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Arial"/>
                <a:cs typeface="Arial"/>
              </a:defRPr>
            </a:lvl1pPr>
          </a:lstStyle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black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+mn-ea"/>
                <a:cs typeface="Arial" charset="0"/>
              </a:defRPr>
            </a:lvl1pPr>
          </a:lstStyle>
          <a:p>
            <a:pPr defTabSz="914400">
              <a:defRPr/>
            </a:pPr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B10F99AC-F747-8842-9A75-3D662A88DD2B}" type="slidenum">
              <a:rPr lang="en-US">
                <a:solidFill>
                  <a:prstClr val="black"/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1967020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Arial"/>
                <a:cs typeface="Arial"/>
              </a:defRPr>
            </a:lvl1pPr>
          </a:lstStyle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black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+mn-ea"/>
                <a:cs typeface="Arial" charset="0"/>
              </a:defRPr>
            </a:lvl1pPr>
          </a:lstStyle>
          <a:p>
            <a:pPr defTabSz="914400">
              <a:defRPr/>
            </a:pPr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FA772E3F-DA16-444D-BEA1-27A6328659D3}" type="slidenum">
              <a:rPr lang="en-US" sz="2400" smtClean="0">
                <a:solidFill>
                  <a:prstClr val="black"/>
                </a:solidFill>
                <a:latin typeface="Arial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>
              <a:solidFill>
                <a:prstClr val="black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626665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09B0F-969B-CA44-909E-6F49719AE59E}" type="datetimeFigureOut">
              <a:rPr lang="en-US" smtClean="0"/>
              <a:t>12/9/19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19709-92F7-DB46-8D34-778479E05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469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09B0F-969B-CA44-909E-6F49719AE59E}" type="datetimeFigureOut">
              <a:rPr lang="en-US" smtClean="0"/>
              <a:t>12/9/19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19709-92F7-DB46-8D34-778479E05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8509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09B0F-969B-CA44-909E-6F49719AE59E}" type="datetimeFigureOut">
              <a:rPr lang="en-US" smtClean="0"/>
              <a:t>12/9/19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19709-92F7-DB46-8D34-778479E05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336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09B0F-969B-CA44-909E-6F49719AE59E}" type="datetimeFigureOut">
              <a:rPr lang="en-US" smtClean="0"/>
              <a:t>12/9/19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19709-92F7-DB46-8D34-778479E05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479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09B0F-969B-CA44-909E-6F49719AE59E}" type="datetimeFigureOut">
              <a:rPr lang="en-US" smtClean="0"/>
              <a:t>12/9/19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19709-92F7-DB46-8D34-778479E05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624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09B0F-969B-CA44-909E-6F49719AE59E}" type="datetimeFigureOut">
              <a:rPr lang="en-US" smtClean="0"/>
              <a:t>12/9/19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19709-92F7-DB46-8D34-778479E05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382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09B0F-969B-CA44-909E-6F49719AE59E}" type="datetimeFigureOut">
              <a:rPr lang="en-US" smtClean="0"/>
              <a:t>12/9/19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19709-92F7-DB46-8D34-778479E05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851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.jpeg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409B0F-969B-CA44-909E-6F49719AE59E}" type="datetimeFigureOut">
              <a:rPr lang="en-US" smtClean="0"/>
              <a:t>12/9/19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19709-92F7-DB46-8D34-778479E05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392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E4BA01-CDE9-1A4A-9E0E-0F438DCB4CA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12/9/19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819EA-748B-BD4E-BB9A-ADC805C829A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39492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0" y="6496050"/>
            <a:ext cx="814917" cy="3619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401C991B-F479-FD47-9255-89A9EC39BF20}" type="slidenum">
              <a:rPr lang="en-US" sz="2400" smtClean="0">
                <a:solidFill>
                  <a:prstClr val="black"/>
                </a:solidFill>
                <a:latin typeface="Arial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>
              <a:solidFill>
                <a:prstClr val="black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7303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600" b="1" kern="1200">
          <a:solidFill>
            <a:srgbClr val="FFFFFF"/>
          </a:solidFill>
          <a:latin typeface="Verdana"/>
          <a:ea typeface="ＭＳ Ｐゴシック" charset="0"/>
          <a:cs typeface="Verdana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FFFFFF"/>
          </a:solidFill>
          <a:latin typeface="Verdana" charset="0"/>
          <a:ea typeface="ＭＳ Ｐゴシック" charset="0"/>
          <a:cs typeface="Verdana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FFFFFF"/>
          </a:solidFill>
          <a:latin typeface="Verdana" charset="0"/>
          <a:ea typeface="ＭＳ Ｐゴシック" charset="0"/>
          <a:cs typeface="Verdana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FFFFFF"/>
          </a:solidFill>
          <a:latin typeface="Verdana" charset="0"/>
          <a:ea typeface="ＭＳ Ｐゴシック" charset="0"/>
          <a:cs typeface="Verdana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FFFFFF"/>
          </a:solidFill>
          <a:latin typeface="Verdana" charset="0"/>
          <a:ea typeface="ＭＳ Ｐゴシック" charset="0"/>
          <a:cs typeface="Verdana" pitchFamily="34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FFFFFF"/>
          </a:solidFill>
          <a:latin typeface="Verdana" charset="0"/>
          <a:ea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FFFFFF"/>
          </a:solidFill>
          <a:latin typeface="Verdana" charset="0"/>
          <a:ea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FFFFFF"/>
          </a:solidFill>
          <a:latin typeface="Verdana" charset="0"/>
          <a:ea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FFFFFF"/>
          </a:solidFill>
          <a:latin typeface="Verdana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200" kern="1200">
          <a:solidFill>
            <a:schemeClr val="tx1"/>
          </a:solidFill>
          <a:latin typeface="Verdana"/>
          <a:ea typeface="ＭＳ Ｐゴシック" charset="0"/>
          <a:cs typeface="Verdana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200" kern="1200">
          <a:solidFill>
            <a:schemeClr val="tx1"/>
          </a:solidFill>
          <a:latin typeface="Verdana"/>
          <a:ea typeface="ＭＳ Ｐゴシック" charset="0"/>
          <a:cs typeface="Verdan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200" kern="1200">
          <a:solidFill>
            <a:schemeClr val="tx1"/>
          </a:solidFill>
          <a:latin typeface="Verdana"/>
          <a:ea typeface="ＭＳ Ｐゴシック" charset="0"/>
          <a:cs typeface="Verdan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200" kern="1200">
          <a:solidFill>
            <a:schemeClr val="tx1"/>
          </a:solidFill>
          <a:latin typeface="Verdana"/>
          <a:ea typeface="ＭＳ Ｐゴシック" charset="0"/>
          <a:cs typeface="Verdan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200" kern="1200">
          <a:solidFill>
            <a:schemeClr val="tx1"/>
          </a:solidFill>
          <a:latin typeface="Verdana"/>
          <a:ea typeface="ＭＳ Ｐゴシック" charset="0"/>
          <a:cs typeface="Verdan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0756" y="2756132"/>
            <a:ext cx="10489402" cy="4454495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sz="4800" b="1" dirty="0">
                <a:solidFill>
                  <a:srgbClr val="F9A32B"/>
                </a:solidFill>
                <a:latin typeface="Arial" charset="0"/>
                <a:ea typeface="Arial" charset="0"/>
                <a:cs typeface="Arial" charset="0"/>
              </a:rPr>
              <a:t>CAMPAGNE DE SENSIBILISATION </a:t>
            </a:r>
            <a:br>
              <a:rPr lang="en-US" sz="5000" b="1" dirty="0">
                <a:solidFill>
                  <a:srgbClr val="F9A32B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5000" b="1" dirty="0">
                <a:solidFill>
                  <a:srgbClr val="F9A32B"/>
                </a:solidFill>
                <a:latin typeface="Arial" charset="0"/>
                <a:ea typeface="Arial" charset="0"/>
                <a:cs typeface="Arial" charset="0"/>
              </a:rPr>
              <a:t>CONTRE LA CONTREBANDE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700756" y="4717839"/>
            <a:ext cx="10489402" cy="44544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35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www.contrabandawareness.com</a:t>
            </a:r>
            <a:endParaRPr lang="en-US" sz="35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54" y="1316378"/>
            <a:ext cx="10358204" cy="905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4521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8139888-11C2-6649-9F29-1DA4DE56C4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ubtitle 2"/>
          <p:cNvSpPr txBox="1">
            <a:spLocks/>
          </p:cNvSpPr>
          <p:nvPr/>
        </p:nvSpPr>
        <p:spPr>
          <a:xfrm>
            <a:off x="700756" y="5296619"/>
            <a:ext cx="10489402" cy="38757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54" y="5491563"/>
            <a:ext cx="10358204" cy="905808"/>
          </a:xfrm>
          <a:prstGeom prst="rect">
            <a:avLst/>
          </a:prstGeom>
        </p:spPr>
      </p:pic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700755" y="411837"/>
            <a:ext cx="10778672" cy="2663589"/>
          </a:xfrm>
        </p:spPr>
        <p:txBody>
          <a:bodyPr>
            <a:noAutofit/>
          </a:bodyPr>
          <a:lstStyle/>
          <a:p>
            <a:pPr algn="l">
              <a:spcBef>
                <a:spcPts val="600"/>
              </a:spcBef>
            </a:pPr>
            <a:r>
              <a:rPr lang="en-US" sz="4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Le </a:t>
            </a:r>
            <a:r>
              <a:rPr lang="en-US" sz="40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saviez-vous</a:t>
            </a:r>
            <a:r>
              <a:rPr lang="en-US" sz="4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? </a:t>
            </a:r>
          </a:p>
          <a:p>
            <a:pPr>
              <a:spcBef>
                <a:spcPts val="600"/>
              </a:spcBef>
            </a:pPr>
            <a:r>
              <a:rPr lang="en-US" sz="4400" b="1" i="1" dirty="0">
                <a:solidFill>
                  <a:srgbClr val="F9A32B"/>
                </a:solidFill>
                <a:latin typeface="Arial" charset="0"/>
                <a:ea typeface="Arial" charset="0"/>
                <a:cs typeface="Arial" charset="0"/>
              </a:rPr>
              <a:t>LES CIGARETTES DE CONTREBANDE</a:t>
            </a:r>
            <a:endParaRPr lang="en-US" sz="4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31955" y="2369419"/>
            <a:ext cx="966957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CA" sz="3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Peuvent</a:t>
            </a:r>
            <a:r>
              <a:rPr lang="en-CA" sz="3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financer, grâce aux profits </a:t>
            </a:r>
            <a:r>
              <a:rPr lang="en-CA" sz="3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réalisés</a:t>
            </a:r>
            <a:r>
              <a:rPr lang="en-CA" sz="3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CA" sz="3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lang="en-CA" sz="3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la vente, </a:t>
            </a:r>
            <a:r>
              <a:rPr lang="en-CA" sz="3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d’autres</a:t>
            </a:r>
            <a:r>
              <a:rPr lang="en-CA" sz="3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CA" sz="3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activités</a:t>
            </a:r>
            <a:r>
              <a:rPr lang="en-CA" sz="3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CA" sz="3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criminelles</a:t>
            </a:r>
            <a:r>
              <a:rPr lang="en-CA" sz="3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CA" sz="3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telles</a:t>
            </a:r>
            <a:r>
              <a:rPr lang="en-CA" sz="3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que le </a:t>
            </a:r>
            <a:r>
              <a:rPr lang="en-CA" sz="3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trafic</a:t>
            </a:r>
            <a:r>
              <a:rPr lang="en-CA" sz="3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CA" sz="3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stupéfiants</a:t>
            </a:r>
            <a:r>
              <a:rPr lang="en-CA" sz="3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et </a:t>
            </a:r>
            <a:r>
              <a:rPr lang="en-CA" sz="3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d’armes</a:t>
            </a:r>
            <a:r>
              <a:rPr lang="en-CA" sz="3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CA" sz="3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illégales</a:t>
            </a:r>
            <a:endParaRPr lang="en-CA" sz="3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C2EC872-140F-B044-A3AE-1FEB3558D29C}"/>
              </a:ext>
            </a:extLst>
          </p:cNvPr>
          <p:cNvSpPr/>
          <p:nvPr/>
        </p:nvSpPr>
        <p:spPr>
          <a:xfrm>
            <a:off x="836641" y="3773845"/>
            <a:ext cx="832142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CA" sz="3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Entraînent</a:t>
            </a:r>
            <a:r>
              <a:rPr lang="en-CA" sz="3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CA" sz="3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une</a:t>
            </a:r>
            <a:r>
              <a:rPr lang="en-CA" sz="3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CA" sz="3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perte</a:t>
            </a:r>
            <a:r>
              <a:rPr lang="en-CA" sz="3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CA" sz="3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revenus</a:t>
            </a:r>
            <a:r>
              <a:rPr lang="en-CA" sz="3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CA" sz="3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fiscaux</a:t>
            </a:r>
            <a:r>
              <a:rPr lang="en-CA" sz="3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pour le </a:t>
            </a:r>
            <a:r>
              <a:rPr lang="en-CA" sz="3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gouvernement</a:t>
            </a:r>
            <a:r>
              <a:rPr lang="en-CA" sz="3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CA" sz="3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2A18E9B-9C93-A44E-9C57-78E242845848}"/>
              </a:ext>
            </a:extLst>
          </p:cNvPr>
          <p:cNvSpPr/>
          <p:nvPr/>
        </p:nvSpPr>
        <p:spPr>
          <a:xfrm>
            <a:off x="836642" y="4688239"/>
            <a:ext cx="1035820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CA" sz="3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</a:t>
            </a:r>
            <a:r>
              <a:rPr lang="en-CA" sz="3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Ontario, </a:t>
            </a:r>
            <a:r>
              <a:rPr lang="en-CA" sz="3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une</a:t>
            </a:r>
            <a:r>
              <a:rPr lang="en-CA" sz="3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cigarette sur trois </a:t>
            </a:r>
            <a:r>
              <a:rPr lang="en-CA" sz="3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</a:t>
            </a:r>
            <a:r>
              <a:rPr lang="en-CA" sz="3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CA" sz="3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illégale</a:t>
            </a:r>
            <a:endParaRPr lang="en-CA" sz="3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AFBCF2F-CB68-014F-A39D-7DE190576C78}"/>
              </a:ext>
            </a:extLst>
          </p:cNvPr>
          <p:cNvSpPr/>
          <p:nvPr/>
        </p:nvSpPr>
        <p:spPr>
          <a:xfrm>
            <a:off x="836641" y="1867667"/>
            <a:ext cx="10358203" cy="553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CA" sz="3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Nuisent</a:t>
            </a:r>
            <a:r>
              <a:rPr lang="en-CA" sz="3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aux efforts </a:t>
            </a:r>
            <a:r>
              <a:rPr lang="en-CA" sz="3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visant</a:t>
            </a:r>
            <a:r>
              <a:rPr lang="en-CA" sz="3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CA" sz="3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lang="en-CA" sz="3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CA" sz="3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réduire</a:t>
            </a:r>
            <a:r>
              <a:rPr lang="en-CA" sz="3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le </a:t>
            </a:r>
            <a:r>
              <a:rPr lang="en-CA" sz="3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taux</a:t>
            </a:r>
            <a:r>
              <a:rPr lang="en-CA" sz="3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CA" sz="3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tabagisme</a:t>
            </a:r>
            <a:endParaRPr lang="en-CA" sz="3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4937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0935" y="989174"/>
            <a:ext cx="4888194" cy="5360350"/>
          </a:xfrm>
        </p:spPr>
        <p:txBody>
          <a:bodyPr>
            <a:noAutofit/>
          </a:bodyPr>
          <a:lstStyle/>
          <a:p>
            <a:pPr algn="l">
              <a:spcBef>
                <a:spcPts val="600"/>
              </a:spcBef>
            </a:pPr>
            <a:r>
              <a:rPr lang="en-US" sz="4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QUE PENSERAIT VOTRE ENFANT S’IL SAVAIT QUE VOUS </a:t>
            </a:r>
            <a:r>
              <a:rPr lang="en-US" sz="4000" b="1" dirty="0">
                <a:solidFill>
                  <a:srgbClr val="F9A32B"/>
                </a:solidFill>
                <a:latin typeface="Arial" charset="0"/>
                <a:ea typeface="Arial" charset="0"/>
                <a:cs typeface="Arial" charset="0"/>
              </a:rPr>
              <a:t>FINANCEZ DES ACTIVITÉS CRIMINELLES?</a:t>
            </a:r>
          </a:p>
        </p:txBody>
      </p:sp>
    </p:spTree>
    <p:extLst>
      <p:ext uri="{BB962C8B-B14F-4D97-AF65-F5344CB8AC3E}">
        <p14:creationId xmlns:p14="http://schemas.microsoft.com/office/powerpoint/2010/main" val="1905011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0756" y="557603"/>
            <a:ext cx="4930923" cy="5608410"/>
          </a:xfrm>
        </p:spPr>
        <p:txBody>
          <a:bodyPr>
            <a:noAutofit/>
          </a:bodyPr>
          <a:lstStyle/>
          <a:p>
            <a:pPr algn="l">
              <a:spcBef>
                <a:spcPts val="600"/>
              </a:spcBef>
            </a:pPr>
            <a:r>
              <a:rPr lang="en-US" sz="4500" b="1" dirty="0">
                <a:solidFill>
                  <a:srgbClr val="F9A32B"/>
                </a:solidFill>
                <a:latin typeface="Arial" charset="0"/>
                <a:ea typeface="Arial" charset="0"/>
                <a:cs typeface="Arial" charset="0"/>
              </a:rPr>
              <a:t>LE TABAC DE CONTREBANDE </a:t>
            </a:r>
          </a:p>
          <a:p>
            <a:pPr algn="l">
              <a:spcBef>
                <a:spcPts val="600"/>
              </a:spcBef>
            </a:pPr>
            <a:r>
              <a:rPr lang="en-US" sz="38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EST UN PROBLÈME CROISSANT QUI A DE GRAVES CONSÉQUENCES EN MATIÈRE DE SANTÉ ET DE SÉCURITÉ.</a:t>
            </a:r>
          </a:p>
        </p:txBody>
      </p:sp>
    </p:spTree>
    <p:extLst>
      <p:ext uri="{BB962C8B-B14F-4D97-AF65-F5344CB8AC3E}">
        <p14:creationId xmlns:p14="http://schemas.microsoft.com/office/powerpoint/2010/main" val="6587442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0755" y="618471"/>
            <a:ext cx="5418034" cy="5787640"/>
          </a:xfrm>
        </p:spPr>
        <p:txBody>
          <a:bodyPr>
            <a:noAutofit/>
          </a:bodyPr>
          <a:lstStyle/>
          <a:p>
            <a:pPr algn="l">
              <a:spcBef>
                <a:spcPts val="600"/>
              </a:spcBef>
            </a:pPr>
            <a:r>
              <a:rPr lang="en-US" sz="5500" b="1" dirty="0">
                <a:solidFill>
                  <a:srgbClr val="F9A32B"/>
                </a:solidFill>
                <a:latin typeface="Arial" charset="0"/>
                <a:ea typeface="Arial" charset="0"/>
                <a:cs typeface="Arial" charset="0"/>
              </a:rPr>
              <a:t>LE TAUX DE COMBUSTION</a:t>
            </a:r>
          </a:p>
          <a:p>
            <a:pPr algn="l">
              <a:spcBef>
                <a:spcPts val="600"/>
              </a:spcBef>
            </a:pPr>
            <a:r>
              <a:rPr lang="en-US" sz="4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SAVIEZ-VOUS QUE DE NOMBREUX INCENDIES SONT CAUSÉS PAR DES CIGARETTES DE CONTREBANDE?</a:t>
            </a:r>
          </a:p>
        </p:txBody>
      </p:sp>
    </p:spTree>
    <p:extLst>
      <p:ext uri="{BB962C8B-B14F-4D97-AF65-F5344CB8AC3E}">
        <p14:creationId xmlns:p14="http://schemas.microsoft.com/office/powerpoint/2010/main" val="15460279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0755" y="1356644"/>
            <a:ext cx="11322369" cy="4454495"/>
          </a:xfrm>
        </p:spPr>
        <p:txBody>
          <a:bodyPr>
            <a:noAutofit/>
          </a:bodyPr>
          <a:lstStyle/>
          <a:p>
            <a:pPr algn="l">
              <a:spcBef>
                <a:spcPts val="600"/>
              </a:spcBef>
            </a:pPr>
            <a:r>
              <a:rPr lang="en-US" sz="5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EN UN AN SEULEMENT, LA GRC A SAISI ENVIRON </a:t>
            </a:r>
            <a:r>
              <a:rPr lang="en-US" sz="5000" b="1" dirty="0">
                <a:solidFill>
                  <a:srgbClr val="F9A32B"/>
                </a:solidFill>
                <a:latin typeface="Arial" charset="0"/>
                <a:ea typeface="Arial" charset="0"/>
                <a:cs typeface="Arial" charset="0"/>
              </a:rPr>
              <a:t>598 000 CARTONS OU SACS NON MARQUÉS </a:t>
            </a:r>
            <a:r>
              <a:rPr lang="en-US" sz="5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 CIGARETTES DE CONTREBANDE. </a:t>
            </a:r>
          </a:p>
        </p:txBody>
      </p:sp>
    </p:spTree>
    <p:extLst>
      <p:ext uri="{BB962C8B-B14F-4D97-AF65-F5344CB8AC3E}">
        <p14:creationId xmlns:p14="http://schemas.microsoft.com/office/powerpoint/2010/main" val="993067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9542" y="977068"/>
            <a:ext cx="5418034" cy="5787640"/>
          </a:xfrm>
        </p:spPr>
        <p:txBody>
          <a:bodyPr>
            <a:noAutofit/>
          </a:bodyPr>
          <a:lstStyle/>
          <a:p>
            <a:pPr algn="l">
              <a:spcBef>
                <a:spcPts val="600"/>
              </a:spcBef>
            </a:pPr>
            <a:r>
              <a:rPr lang="en-US" sz="45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 VOS CIGARETTES NE PORTENT PAS </a:t>
            </a:r>
            <a:br>
              <a:rPr lang="en-US" sz="45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4500" b="1" dirty="0">
                <a:solidFill>
                  <a:srgbClr val="F9A32B"/>
                </a:solidFill>
                <a:latin typeface="Arial" charset="0"/>
                <a:ea typeface="Arial" charset="0"/>
                <a:cs typeface="Arial" charset="0"/>
              </a:rPr>
              <a:t>UNE ESTAMPILLE DE TABAC</a:t>
            </a:r>
            <a:r>
              <a:rPr lang="en-US" sz="45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</a:t>
            </a:r>
          </a:p>
          <a:p>
            <a:pPr algn="l">
              <a:spcBef>
                <a:spcPts val="600"/>
              </a:spcBef>
            </a:pPr>
            <a:r>
              <a:rPr lang="en-US" sz="45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ELLES SONT ILLÉGALES!</a:t>
            </a:r>
          </a:p>
        </p:txBody>
      </p:sp>
    </p:spTree>
    <p:extLst>
      <p:ext uri="{BB962C8B-B14F-4D97-AF65-F5344CB8AC3E}">
        <p14:creationId xmlns:p14="http://schemas.microsoft.com/office/powerpoint/2010/main" val="316348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0754" y="359227"/>
            <a:ext cx="10729246" cy="5787640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sz="3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 VOUS ÊTES EN POSSESSION DE CIGARETTES ILLÉGALES, VOUS POURRIEZ ÊTRE PASSIBLE D’UNE AMENDE POUVANT </a:t>
            </a:r>
            <a:r>
              <a:rPr lang="en-US" sz="3600" b="1" dirty="0">
                <a:solidFill>
                  <a:srgbClr val="F9A32B"/>
                </a:solidFill>
                <a:latin typeface="Arial" charset="0"/>
                <a:ea typeface="Arial" charset="0"/>
                <a:cs typeface="Arial" charset="0"/>
              </a:rPr>
              <a:t>ATTEINDRE 10 000 $, PLUS TROIS FOIS LE MONTANT DES TAXES AINSI QUE DES SANCTIONS CIVILES, </a:t>
            </a:r>
            <a:r>
              <a:rPr lang="en-US" sz="3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OU D’UNE PEINE DE PRISON POUVANT ATTEINDRE CINQ ANS.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566351" y="4487992"/>
            <a:ext cx="11059298" cy="70030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vous</a:t>
            </a:r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disposez</a:t>
            </a:r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de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renseignements</a:t>
            </a:r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au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sujet</a:t>
            </a:r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du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tabac</a:t>
            </a:r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de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contrebande</a:t>
            </a:r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vous</a:t>
            </a:r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pouvez</a:t>
            </a:r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les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rapporter</a:t>
            </a:r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de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façon</a:t>
            </a:r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anonyme</a:t>
            </a:r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à</a:t>
            </a:r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Échec</a:t>
            </a:r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au Crime au :</a:t>
            </a:r>
          </a:p>
          <a:p>
            <a:pPr>
              <a:spcBef>
                <a:spcPts val="0"/>
              </a:spcBef>
            </a:pPr>
            <a:endParaRPr lang="en-US" sz="9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spcBef>
                <a:spcPts val="0"/>
              </a:spcBef>
            </a:pPr>
            <a:r>
              <a:rPr lang="en-US" sz="4500" b="1" dirty="0">
                <a:solidFill>
                  <a:srgbClr val="F9A32B"/>
                </a:solidFill>
                <a:latin typeface="Arial" charset="0"/>
                <a:ea typeface="Arial" charset="0"/>
                <a:cs typeface="Arial" charset="0"/>
              </a:rPr>
              <a:t>1.800.222.TIPS </a:t>
            </a:r>
            <a:r>
              <a:rPr lang="en-US" sz="3500" dirty="0">
                <a:solidFill>
                  <a:srgbClr val="F9A32B"/>
                </a:solidFill>
                <a:latin typeface="Arial" charset="0"/>
                <a:ea typeface="Arial" charset="0"/>
                <a:cs typeface="Arial" charset="0"/>
              </a:rPr>
              <a:t>1.800.222.8477</a:t>
            </a:r>
          </a:p>
          <a:p>
            <a:pPr>
              <a:spcBef>
                <a:spcPts val="0"/>
              </a:spcBef>
            </a:pPr>
            <a:r>
              <a:rPr lang="en-US" sz="22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www.contrabandawareness.com</a:t>
            </a:r>
            <a:endParaRPr lang="en-US" sz="22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330281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HA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8312</TotalTime>
  <Words>913</Words>
  <Application>Microsoft Macintosh PowerPoint</Application>
  <PresentationFormat>Widescreen</PresentationFormat>
  <Paragraphs>60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Calibri</vt:lpstr>
      <vt:lpstr>Lucida Grande</vt:lpstr>
      <vt:lpstr>Verdana</vt:lpstr>
      <vt:lpstr>Default Theme</vt:lpstr>
      <vt:lpstr>1_Office Theme</vt:lpstr>
      <vt:lpstr>HAE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Ren Three</dc:creator>
  <cp:lastModifiedBy>Ren Two</cp:lastModifiedBy>
  <cp:revision>58</cp:revision>
  <dcterms:created xsi:type="dcterms:W3CDTF">2019-01-23T14:30:20Z</dcterms:created>
  <dcterms:modified xsi:type="dcterms:W3CDTF">2019-12-09T18:12:56Z</dcterms:modified>
</cp:coreProperties>
</file>