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Lst>
  <p:notesMasterIdLst>
    <p:notesMasterId r:id="rId12"/>
  </p:notesMasterIdLst>
  <p:sldIdLst>
    <p:sldId id="263" r:id="rId4"/>
    <p:sldId id="264" r:id="rId5"/>
    <p:sldId id="261" r:id="rId6"/>
    <p:sldId id="257" r:id="rId7"/>
    <p:sldId id="259" r:id="rId8"/>
    <p:sldId id="256" r:id="rId9"/>
    <p:sldId id="258" r:id="rId10"/>
    <p:sldId id="26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A32B"/>
    <a:srgbClr val="FAA4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p:restoredTop sz="81361"/>
  </p:normalViewPr>
  <p:slideViewPr>
    <p:cSldViewPr snapToGrid="0" snapToObjects="1">
      <p:cViewPr varScale="1">
        <p:scale>
          <a:sx n="103" d="100"/>
          <a:sy n="103" d="100"/>
        </p:scale>
        <p:origin x="1432" y="144"/>
      </p:cViewPr>
      <p:guideLst/>
    </p:cSldViewPr>
  </p:slideViewPr>
  <p:notesTextViewPr>
    <p:cViewPr>
      <p:scale>
        <a:sx n="1" d="1"/>
        <a:sy n="1" d="1"/>
      </p:scale>
      <p:origin x="0" y="0"/>
    </p:cViewPr>
  </p:notesTextViewPr>
  <p:notesViewPr>
    <p:cSldViewPr snapToGrid="0" snapToObjects="1">
      <p:cViewPr varScale="1">
        <p:scale>
          <a:sx n="142" d="100"/>
          <a:sy n="142" d="100"/>
        </p:scale>
        <p:origin x="406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0EFDB-F8ED-F641-BBDB-7C02A88D2480}" type="datetimeFigureOut">
              <a:rPr lang="en-US" smtClean="0"/>
              <a:t>5/29/19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D6F406-5B2F-4644-A7A9-51CF91B57ABB}" type="slidenum">
              <a:rPr lang="en-US" smtClean="0"/>
              <a:t>‹#›</a:t>
            </a:fld>
            <a:endParaRPr lang="en-US"/>
          </a:p>
        </p:txBody>
      </p:sp>
    </p:spTree>
    <p:extLst>
      <p:ext uri="{BB962C8B-B14F-4D97-AF65-F5344CB8AC3E}">
        <p14:creationId xmlns:p14="http://schemas.microsoft.com/office/powerpoint/2010/main" val="1768150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F8D6F406-5B2F-4644-A7A9-51CF91B57ABB}" type="slidenum">
              <a:rPr lang="en-US" smtClean="0">
                <a:latin typeface="Arial" charset="0"/>
                <a:ea typeface="Arial" charset="0"/>
                <a:cs typeface="Arial" charset="0"/>
              </a:rPr>
              <a:t>1</a:t>
            </a:fld>
            <a:endParaRPr lang="en-US" dirty="0">
              <a:latin typeface="Arial" charset="0"/>
              <a:ea typeface="Arial" charset="0"/>
              <a:cs typeface="Arial" charset="0"/>
            </a:endParaRPr>
          </a:p>
        </p:txBody>
      </p:sp>
    </p:spTree>
    <p:extLst>
      <p:ext uri="{BB962C8B-B14F-4D97-AF65-F5344CB8AC3E}">
        <p14:creationId xmlns:p14="http://schemas.microsoft.com/office/powerpoint/2010/main" val="2008728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CA" sz="1200" b="1" kern="1200" dirty="0">
                <a:solidFill>
                  <a:schemeClr val="tx1"/>
                </a:solidFill>
                <a:effectLst/>
                <a:latin typeface="+mn-lt"/>
                <a:ea typeface="+mn-ea"/>
                <a:cs typeface="+mn-cs"/>
              </a:rPr>
              <a:t>The presence of contraband tobacco in Ontario:</a:t>
            </a:r>
            <a:endParaRPr lang="en-CA" dirty="0">
              <a:effectLst/>
            </a:endParaRPr>
          </a:p>
          <a:p>
            <a:pPr rtl="0" eaLnBrk="1" latinLnBrk="0" hangingPunct="1"/>
            <a:r>
              <a:rPr lang="en-CA" sz="1200" kern="1200" dirty="0">
                <a:solidFill>
                  <a:schemeClr val="tx1"/>
                </a:solidFill>
                <a:effectLst/>
                <a:latin typeface="+mn-lt"/>
                <a:ea typeface="+mn-ea"/>
                <a:cs typeface="+mn-cs"/>
              </a:rPr>
              <a:t>Undermines the government's efforts to reduce smoking rates as contraband cigarettes can be purchased for as little as a few dollars</a:t>
            </a:r>
            <a:endParaRPr lang="en-CA" dirty="0">
              <a:effectLst/>
            </a:endParaRPr>
          </a:p>
          <a:p>
            <a:pPr rtl="0" eaLnBrk="1" latinLnBrk="0" hangingPunct="1"/>
            <a:r>
              <a:rPr lang="en-CA" sz="1200" kern="1200" dirty="0">
                <a:solidFill>
                  <a:schemeClr val="tx1"/>
                </a:solidFill>
                <a:effectLst/>
                <a:latin typeface="+mn-lt"/>
                <a:ea typeface="+mn-ea"/>
                <a:cs typeface="+mn-cs"/>
              </a:rPr>
              <a:t>May generate profits that fuel other criminal activity, including trafficking of drugs or purchasing illegal weapons</a:t>
            </a:r>
            <a:endParaRPr lang="en-CA" dirty="0">
              <a:effectLst/>
            </a:endParaRPr>
          </a:p>
          <a:p>
            <a:pPr rtl="0" eaLnBrk="1" latinLnBrk="0" hangingPunct="1"/>
            <a:r>
              <a:rPr lang="en-CA" sz="1200" kern="1200" dirty="0">
                <a:solidFill>
                  <a:schemeClr val="tx1"/>
                </a:solidFill>
                <a:effectLst/>
                <a:latin typeface="+mn-lt"/>
                <a:ea typeface="+mn-ea"/>
                <a:cs typeface="+mn-cs"/>
              </a:rPr>
              <a:t>Results in a loss of government tax revenue.  In 2018 this translates into $750 million in lost provincial revenue, </a:t>
            </a:r>
            <a:endParaRPr lang="en-CA" dirty="0">
              <a:effectLst/>
            </a:endParaRPr>
          </a:p>
          <a:p>
            <a:pPr rtl="0" eaLnBrk="1" latinLnBrk="0" hangingPunct="1"/>
            <a:r>
              <a:rPr lang="en-CA" sz="1200" kern="1200" dirty="0">
                <a:solidFill>
                  <a:schemeClr val="tx1"/>
                </a:solidFill>
                <a:effectLst/>
                <a:latin typeface="+mn-lt"/>
                <a:ea typeface="+mn-ea"/>
                <a:cs typeface="+mn-cs"/>
              </a:rPr>
              <a:t>Contraband tobacco already represents more than one third (33.8 percent) of the total market in Ontario. </a:t>
            </a:r>
            <a:endParaRPr lang="en-CA" dirty="0">
              <a:effectLst/>
            </a:endParaRPr>
          </a:p>
          <a:p>
            <a:pPr rtl="0" eaLnBrk="1" latinLnBrk="0" hangingPunct="1"/>
            <a:r>
              <a:rPr lang="en-CA" sz="1200" kern="1200" dirty="0">
                <a:solidFill>
                  <a:schemeClr val="tx1"/>
                </a:solidFill>
                <a:effectLst/>
                <a:latin typeface="+mn-lt"/>
                <a:ea typeface="+mn-ea"/>
                <a:cs typeface="+mn-cs"/>
              </a:rPr>
              <a:t>Information about  contraband tobacco can be reported anonymously to Crime Stoppers at 1-800‑222‑8477</a:t>
            </a:r>
            <a:endParaRPr lang="en-CA" dirty="0">
              <a:effectLst/>
            </a:endParaRP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D6F406-5B2F-4644-A7A9-51CF91B57ABB}" type="slidenum">
              <a:rPr kumimoji="0" lang="en-US" sz="1200" b="0" i="0" u="none" strike="noStrike" kern="1200" cap="none" spc="0" normalizeH="0" baseline="0" noProof="0" smtClean="0">
                <a:ln>
                  <a:noFill/>
                </a:ln>
                <a:solidFill>
                  <a:prstClr val="black"/>
                </a:solidFill>
                <a:effectLst/>
                <a:uLnTx/>
                <a:uFillTx/>
                <a:latin typeface="Arial" charset="0"/>
                <a:ea typeface="Arial"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911097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Arial" charset="0"/>
                <a:ea typeface="Arial" charset="0"/>
                <a:cs typeface="Arial" charset="0"/>
              </a:rPr>
              <a:t>Contraband tobacco </a:t>
            </a:r>
            <a:endParaRPr lang="en-US" sz="1200" b="1" kern="1200" dirty="0">
              <a:solidFill>
                <a:schemeClr val="tx1"/>
              </a:solidFill>
              <a:effectLst/>
              <a:latin typeface="Arial" charset="0"/>
              <a:ea typeface="Arial" charset="0"/>
              <a:cs typeface="Arial" charset="0"/>
            </a:endParaRPr>
          </a:p>
          <a:p>
            <a:pPr marL="171450" indent="-171450">
              <a:buFont typeface="Arial" charset="0"/>
              <a:buChar char="•"/>
            </a:pPr>
            <a:r>
              <a:rPr lang="en-CA" sz="1200" kern="1200" dirty="0">
                <a:solidFill>
                  <a:schemeClr val="tx1"/>
                </a:solidFill>
                <a:effectLst/>
                <a:latin typeface="Arial" charset="0"/>
                <a:ea typeface="Arial" charset="0"/>
                <a:cs typeface="Arial" charset="0"/>
              </a:rPr>
              <a:t>Undermines the government's efforts to protect children and youth from the dangers of smoking, as contraband cigarettes can be purchased for as little as a few dollars</a:t>
            </a:r>
            <a:endParaRPr lang="en-US" sz="1200" kern="1200" dirty="0">
              <a:solidFill>
                <a:schemeClr val="tx1"/>
              </a:solidFill>
              <a:effectLst/>
              <a:latin typeface="Arial" charset="0"/>
              <a:ea typeface="Arial" charset="0"/>
              <a:cs typeface="Arial" charset="0"/>
            </a:endParaRPr>
          </a:p>
          <a:p>
            <a:pPr marL="171450" indent="-171450">
              <a:buFont typeface="Arial" charset="0"/>
              <a:buChar char="•"/>
            </a:pPr>
            <a:r>
              <a:rPr lang="en-CA" sz="1200" kern="1200" dirty="0">
                <a:solidFill>
                  <a:schemeClr val="tx1"/>
                </a:solidFill>
                <a:effectLst/>
                <a:latin typeface="Arial" charset="0"/>
                <a:ea typeface="Arial" charset="0"/>
                <a:cs typeface="Arial" charset="0"/>
              </a:rPr>
              <a:t>Estimates cite well over a hundred criminal organizations across Canada are involved in contraband tobacco </a:t>
            </a:r>
            <a:endParaRPr lang="en-US" sz="1200" kern="1200" dirty="0">
              <a:solidFill>
                <a:schemeClr val="tx1"/>
              </a:solidFill>
              <a:effectLst/>
              <a:latin typeface="Arial" charset="0"/>
              <a:ea typeface="Arial" charset="0"/>
              <a:cs typeface="Arial" charset="0"/>
            </a:endParaRPr>
          </a:p>
          <a:p>
            <a:pPr marL="171450" indent="-171450">
              <a:buFont typeface="Arial" charset="0"/>
              <a:buChar char="•"/>
            </a:pPr>
            <a:r>
              <a:rPr lang="en-CA" sz="1200" kern="1200" dirty="0">
                <a:solidFill>
                  <a:schemeClr val="tx1"/>
                </a:solidFill>
                <a:effectLst/>
                <a:latin typeface="Arial" charset="0"/>
                <a:ea typeface="Arial" charset="0"/>
                <a:cs typeface="Arial" charset="0"/>
              </a:rPr>
              <a:t>Profits from the purchase of contraband tobacco may be used to finance serious illegal activity such as trafficking of drugs or purchasing illegal weapons</a:t>
            </a:r>
            <a:endParaRPr lang="en-US" sz="1200" kern="1200" dirty="0">
              <a:solidFill>
                <a:schemeClr val="tx1"/>
              </a:solidFill>
              <a:effectLst/>
              <a:latin typeface="Arial" charset="0"/>
              <a:ea typeface="Arial" charset="0"/>
              <a:cs typeface="Arial" charset="0"/>
            </a:endParaRP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F8D6F406-5B2F-4644-A7A9-51CF91B57ABB}" type="slidenum">
              <a:rPr lang="en-US" smtClean="0">
                <a:latin typeface="Arial" charset="0"/>
                <a:ea typeface="Arial" charset="0"/>
                <a:cs typeface="Arial" charset="0"/>
              </a:rPr>
              <a:t>3</a:t>
            </a:fld>
            <a:endParaRPr lang="en-US" dirty="0">
              <a:latin typeface="Arial" charset="0"/>
              <a:ea typeface="Arial" charset="0"/>
              <a:cs typeface="Arial" charset="0"/>
            </a:endParaRPr>
          </a:p>
        </p:txBody>
      </p:sp>
    </p:spTree>
    <p:extLst>
      <p:ext uri="{BB962C8B-B14F-4D97-AF65-F5344CB8AC3E}">
        <p14:creationId xmlns:p14="http://schemas.microsoft.com/office/powerpoint/2010/main" val="697394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Arial" charset="0"/>
                <a:ea typeface="Arial" charset="0"/>
                <a:cs typeface="Arial" charset="0"/>
              </a:rPr>
              <a:t>Careless use of contraband cigarettes is a leading cause of fires, and injuries, according to the London Ontario Fire Department, which began tracking fires related to contraband cigarettes in 2018 </a:t>
            </a:r>
          </a:p>
          <a:p>
            <a:endParaRPr lang="en-US" sz="1200" b="1" kern="1200" dirty="0">
              <a:solidFill>
                <a:schemeClr val="tx1"/>
              </a:solidFill>
              <a:effectLst/>
              <a:latin typeface="Arial" charset="0"/>
              <a:ea typeface="Arial" charset="0"/>
              <a:cs typeface="Arial" charset="0"/>
            </a:endParaRPr>
          </a:p>
          <a:p>
            <a:r>
              <a:rPr lang="en-CA" sz="1200" b="1" kern="1200" dirty="0">
                <a:solidFill>
                  <a:schemeClr val="tx1"/>
                </a:solidFill>
                <a:effectLst/>
                <a:latin typeface="Arial" charset="0"/>
                <a:ea typeface="Arial" charset="0"/>
                <a:cs typeface="Arial" charset="0"/>
              </a:rPr>
              <a:t>In 2018 data shows</a:t>
            </a:r>
            <a:endParaRPr lang="en-US" sz="1200" b="1" kern="1200" dirty="0">
              <a:solidFill>
                <a:schemeClr val="tx1"/>
              </a:solidFill>
              <a:effectLst/>
              <a:latin typeface="Arial" charset="0"/>
              <a:ea typeface="Arial" charset="0"/>
              <a:cs typeface="Arial" charset="0"/>
            </a:endParaRPr>
          </a:p>
          <a:p>
            <a:pPr marL="171450" indent="-171450">
              <a:buFont typeface="Arial" charset="0"/>
              <a:buChar char="•"/>
            </a:pPr>
            <a:r>
              <a:rPr lang="en-CA" sz="1200" kern="1200" dirty="0">
                <a:solidFill>
                  <a:schemeClr val="tx1"/>
                </a:solidFill>
                <a:effectLst/>
                <a:latin typeface="Arial" charset="0"/>
                <a:ea typeface="Arial" charset="0"/>
                <a:cs typeface="Arial" charset="0"/>
              </a:rPr>
              <a:t>17 fires</a:t>
            </a:r>
            <a:endParaRPr lang="en-US" sz="1200" kern="1200" dirty="0">
              <a:solidFill>
                <a:schemeClr val="tx1"/>
              </a:solidFill>
              <a:effectLst/>
              <a:latin typeface="Arial" charset="0"/>
              <a:ea typeface="Arial" charset="0"/>
              <a:cs typeface="Arial" charset="0"/>
            </a:endParaRPr>
          </a:p>
          <a:p>
            <a:pPr marL="171450" indent="-171450">
              <a:buFont typeface="Arial" charset="0"/>
              <a:buChar char="•"/>
            </a:pPr>
            <a:r>
              <a:rPr lang="en-CA" sz="1200" kern="1200" dirty="0">
                <a:solidFill>
                  <a:schemeClr val="tx1"/>
                </a:solidFill>
                <a:effectLst/>
                <a:latin typeface="Arial" charset="0"/>
                <a:ea typeface="Arial" charset="0"/>
                <a:cs typeface="Arial" charset="0"/>
              </a:rPr>
              <a:t>Two serious injuries</a:t>
            </a:r>
            <a:endParaRPr lang="en-US" sz="1200" kern="1200" dirty="0">
              <a:solidFill>
                <a:schemeClr val="tx1"/>
              </a:solidFill>
              <a:effectLst/>
              <a:latin typeface="Arial" charset="0"/>
              <a:ea typeface="Arial" charset="0"/>
              <a:cs typeface="Arial" charset="0"/>
            </a:endParaRPr>
          </a:p>
          <a:p>
            <a:pPr marL="171450" indent="-171450">
              <a:buFont typeface="Arial" charset="0"/>
              <a:buChar char="•"/>
            </a:pPr>
            <a:r>
              <a:rPr lang="en-CA" sz="1200" kern="1200" dirty="0">
                <a:solidFill>
                  <a:schemeClr val="tx1"/>
                </a:solidFill>
                <a:effectLst/>
                <a:latin typeface="Arial" charset="0"/>
                <a:ea typeface="Arial" charset="0"/>
                <a:cs typeface="Arial" charset="0"/>
              </a:rPr>
              <a:t>$1.6 million in damages</a:t>
            </a:r>
            <a:endParaRPr lang="en-US" sz="1200" kern="1200" dirty="0">
              <a:solidFill>
                <a:schemeClr val="tx1"/>
              </a:solidFill>
              <a:effectLst/>
              <a:latin typeface="Arial" charset="0"/>
              <a:ea typeface="Arial" charset="0"/>
              <a:cs typeface="Arial" charset="0"/>
            </a:endParaRPr>
          </a:p>
          <a:p>
            <a:pPr marL="171450" indent="-171450">
              <a:buFont typeface="Arial" charset="0"/>
              <a:buChar char="•"/>
            </a:pPr>
            <a:r>
              <a:rPr lang="en-CA" sz="1200" kern="1200" dirty="0">
                <a:solidFill>
                  <a:schemeClr val="tx1"/>
                </a:solidFill>
                <a:effectLst/>
                <a:latin typeface="Arial" charset="0"/>
                <a:ea typeface="Arial" charset="0"/>
                <a:cs typeface="Arial" charset="0"/>
              </a:rPr>
              <a:t>All of which were related to contraband cigarettes.</a:t>
            </a:r>
            <a:endParaRPr lang="en-US" sz="1200" kern="1200" dirty="0">
              <a:solidFill>
                <a:schemeClr val="tx1"/>
              </a:solidFill>
              <a:effectLst/>
              <a:latin typeface="Arial" charset="0"/>
              <a:ea typeface="Arial" charset="0"/>
              <a:cs typeface="Arial" charset="0"/>
            </a:endParaRP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F8D6F406-5B2F-4644-A7A9-51CF91B57ABB}" type="slidenum">
              <a:rPr lang="en-US" smtClean="0">
                <a:latin typeface="Arial" charset="0"/>
                <a:ea typeface="Arial" charset="0"/>
                <a:cs typeface="Arial" charset="0"/>
              </a:rPr>
              <a:t>4</a:t>
            </a:fld>
            <a:endParaRPr lang="en-US" dirty="0">
              <a:latin typeface="Arial" charset="0"/>
              <a:ea typeface="Arial" charset="0"/>
              <a:cs typeface="Arial" charset="0"/>
            </a:endParaRPr>
          </a:p>
        </p:txBody>
      </p:sp>
    </p:spTree>
    <p:extLst>
      <p:ext uri="{BB962C8B-B14F-4D97-AF65-F5344CB8AC3E}">
        <p14:creationId xmlns:p14="http://schemas.microsoft.com/office/powerpoint/2010/main" val="508876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CA" sz="1200" kern="1200" dirty="0">
                <a:solidFill>
                  <a:schemeClr val="tx1"/>
                </a:solidFill>
                <a:effectLst/>
                <a:latin typeface="Arial" charset="0"/>
                <a:ea typeface="Arial" charset="0"/>
                <a:cs typeface="Arial" charset="0"/>
              </a:rPr>
              <a:t>Burn tests done by the London Fire Department show conventional cigarettes will snuff themselves out, whereas contraband cigarettes will burn down to their filters</a:t>
            </a:r>
            <a:endParaRPr lang="en-US" sz="1200" kern="1200" dirty="0">
              <a:solidFill>
                <a:schemeClr val="tx1"/>
              </a:solidFill>
              <a:effectLst/>
              <a:latin typeface="Arial" charset="0"/>
              <a:ea typeface="Arial" charset="0"/>
              <a:cs typeface="Arial" charset="0"/>
            </a:endParaRPr>
          </a:p>
          <a:p>
            <a:pPr marL="171450" indent="-171450">
              <a:buFont typeface="Arial" charset="0"/>
              <a:buChar char="•"/>
            </a:pPr>
            <a:r>
              <a:rPr lang="en-CA" sz="1200" kern="1200" dirty="0">
                <a:solidFill>
                  <a:schemeClr val="tx1"/>
                </a:solidFill>
                <a:effectLst/>
                <a:latin typeface="Arial" charset="0"/>
                <a:ea typeface="Arial" charset="0"/>
                <a:cs typeface="Arial" charset="0"/>
              </a:rPr>
              <a:t>Since 2005, all legal cigarettes in Canada are made with "reduced ignition propensity materials," which self-extinguish when you stop smoking them.  </a:t>
            </a:r>
            <a:endParaRPr lang="en-US" sz="1200" kern="1200" dirty="0">
              <a:solidFill>
                <a:schemeClr val="tx1"/>
              </a:solidFill>
              <a:effectLst/>
              <a:latin typeface="Arial" charset="0"/>
              <a:ea typeface="Arial" charset="0"/>
              <a:cs typeface="Arial" charset="0"/>
            </a:endParaRPr>
          </a:p>
          <a:p>
            <a:pPr marL="171450" indent="-171450">
              <a:buFont typeface="Arial" charset="0"/>
              <a:buChar char="•"/>
            </a:pPr>
            <a:r>
              <a:rPr lang="en-CA" sz="1200" kern="1200" dirty="0">
                <a:solidFill>
                  <a:schemeClr val="tx1"/>
                </a:solidFill>
                <a:effectLst/>
                <a:latin typeface="Arial" charset="0"/>
                <a:ea typeface="Arial" charset="0"/>
                <a:cs typeface="Arial" charset="0"/>
              </a:rPr>
              <a:t>Contraband cigarettes, on the other hand, burn right down to the filters.</a:t>
            </a:r>
            <a:endParaRPr lang="en-US" sz="1200" kern="1200" dirty="0">
              <a:solidFill>
                <a:schemeClr val="tx1"/>
              </a:solidFill>
              <a:effectLst/>
              <a:latin typeface="Arial" charset="0"/>
              <a:ea typeface="Arial" charset="0"/>
              <a:cs typeface="Arial" charset="0"/>
            </a:endParaRP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F8D6F406-5B2F-4644-A7A9-51CF91B57ABB}" type="slidenum">
              <a:rPr lang="en-US" smtClean="0">
                <a:latin typeface="Arial" charset="0"/>
                <a:ea typeface="Arial" charset="0"/>
                <a:cs typeface="Arial" charset="0"/>
              </a:rPr>
              <a:t>5</a:t>
            </a:fld>
            <a:endParaRPr lang="en-US" dirty="0">
              <a:latin typeface="Arial" charset="0"/>
              <a:ea typeface="Arial" charset="0"/>
              <a:cs typeface="Arial" charset="0"/>
            </a:endParaRPr>
          </a:p>
        </p:txBody>
      </p:sp>
    </p:spTree>
    <p:extLst>
      <p:ext uri="{BB962C8B-B14F-4D97-AF65-F5344CB8AC3E}">
        <p14:creationId xmlns:p14="http://schemas.microsoft.com/office/powerpoint/2010/main" val="365919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CA" sz="1200" kern="1200" dirty="0">
                <a:solidFill>
                  <a:schemeClr val="tx1"/>
                </a:solidFill>
                <a:effectLst/>
                <a:latin typeface="Arial" charset="0"/>
                <a:ea typeface="Arial" charset="0"/>
                <a:cs typeface="Arial" charset="0"/>
              </a:rPr>
              <a:t>Just recently, </a:t>
            </a:r>
            <a:r>
              <a:rPr lang="en-CA" sz="1200" kern="1200" dirty="0" err="1">
                <a:solidFill>
                  <a:schemeClr val="tx1"/>
                </a:solidFill>
                <a:effectLst/>
                <a:latin typeface="Arial" charset="0"/>
                <a:ea typeface="Arial" charset="0"/>
                <a:cs typeface="Arial" charset="0"/>
              </a:rPr>
              <a:t>Napanee</a:t>
            </a:r>
            <a:r>
              <a:rPr lang="en-CA" sz="1200" kern="1200" dirty="0">
                <a:solidFill>
                  <a:schemeClr val="tx1"/>
                </a:solidFill>
                <a:effectLst/>
                <a:latin typeface="Arial" charset="0"/>
                <a:ea typeface="Arial" charset="0"/>
                <a:cs typeface="Arial" charset="0"/>
              </a:rPr>
              <a:t> OPP charged a Quebec man under the Ontario Tobacco Tax Act.</a:t>
            </a:r>
            <a:endParaRPr lang="en-US" sz="1200" kern="1200" dirty="0">
              <a:solidFill>
                <a:schemeClr val="tx1"/>
              </a:solidFill>
              <a:effectLst/>
              <a:latin typeface="Arial" charset="0"/>
              <a:ea typeface="Arial" charset="0"/>
              <a:cs typeface="Arial" charset="0"/>
            </a:endParaRPr>
          </a:p>
          <a:p>
            <a:pPr marL="171450" indent="-171450">
              <a:buFont typeface="Arial" charset="0"/>
              <a:buChar char="•"/>
            </a:pPr>
            <a:r>
              <a:rPr lang="en-CA" sz="1200" kern="1200" dirty="0">
                <a:solidFill>
                  <a:schemeClr val="tx1"/>
                </a:solidFill>
                <a:effectLst/>
                <a:latin typeface="Arial" charset="0"/>
                <a:ea typeface="Arial" charset="0"/>
                <a:cs typeface="Arial" charset="0"/>
              </a:rPr>
              <a:t>Police stopped the man on Monday January 15, 2019 at about 12:45 p.m. as he was travelling westbound on Highway 401. </a:t>
            </a:r>
            <a:endParaRPr lang="en-US" sz="1200" kern="1200" dirty="0">
              <a:solidFill>
                <a:schemeClr val="tx1"/>
              </a:solidFill>
              <a:effectLst/>
              <a:latin typeface="Arial" charset="0"/>
              <a:ea typeface="Arial" charset="0"/>
              <a:cs typeface="Arial" charset="0"/>
            </a:endParaRPr>
          </a:p>
          <a:p>
            <a:pPr marL="171450" indent="-171450">
              <a:buFont typeface="Arial" charset="0"/>
              <a:buChar char="•"/>
            </a:pPr>
            <a:r>
              <a:rPr lang="en-CA" sz="1200" kern="1200" dirty="0">
                <a:solidFill>
                  <a:schemeClr val="tx1"/>
                </a:solidFill>
                <a:effectLst/>
                <a:latin typeface="Arial" charset="0"/>
                <a:ea typeface="Arial" charset="0"/>
                <a:cs typeface="Arial" charset="0"/>
              </a:rPr>
              <a:t>They say they found 296 cases of illegal cigarettes or about 2.96 million cigarettes in the vehicle. </a:t>
            </a:r>
            <a:endParaRPr lang="en-US" sz="1200" kern="1200" dirty="0">
              <a:solidFill>
                <a:schemeClr val="tx1"/>
              </a:solidFill>
              <a:effectLst/>
              <a:latin typeface="Arial" charset="0"/>
              <a:ea typeface="Arial" charset="0"/>
              <a:cs typeface="Arial" charset="0"/>
            </a:endParaRPr>
          </a:p>
          <a:p>
            <a:pPr marL="171450" indent="-171450">
              <a:buFont typeface="Arial" charset="0"/>
              <a:buChar char="•"/>
            </a:pPr>
            <a:r>
              <a:rPr lang="en-CA" sz="1200" kern="1200" dirty="0">
                <a:solidFill>
                  <a:schemeClr val="tx1"/>
                </a:solidFill>
                <a:effectLst/>
                <a:latin typeface="Arial" charset="0"/>
                <a:ea typeface="Arial" charset="0"/>
                <a:cs typeface="Arial" charset="0"/>
              </a:rPr>
              <a:t>Police seized the vehicle as well as several thousand dollars of cash.</a:t>
            </a:r>
            <a:endParaRPr lang="en-US" sz="1200" kern="1200" dirty="0">
              <a:solidFill>
                <a:schemeClr val="tx1"/>
              </a:solidFill>
              <a:effectLst/>
              <a:latin typeface="Arial" charset="0"/>
              <a:ea typeface="Arial" charset="0"/>
              <a:cs typeface="Arial" charset="0"/>
            </a:endParaRP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F8D6F406-5B2F-4644-A7A9-51CF91B57ABB}" type="slidenum">
              <a:rPr lang="en-US" smtClean="0">
                <a:latin typeface="Arial" charset="0"/>
                <a:ea typeface="Arial" charset="0"/>
                <a:cs typeface="Arial" charset="0"/>
              </a:rPr>
              <a:t>6</a:t>
            </a:fld>
            <a:endParaRPr lang="en-US" dirty="0">
              <a:latin typeface="Arial" charset="0"/>
              <a:ea typeface="Arial" charset="0"/>
              <a:cs typeface="Arial" charset="0"/>
            </a:endParaRPr>
          </a:p>
        </p:txBody>
      </p:sp>
    </p:spTree>
    <p:extLst>
      <p:ext uri="{BB962C8B-B14F-4D97-AF65-F5344CB8AC3E}">
        <p14:creationId xmlns:p14="http://schemas.microsoft.com/office/powerpoint/2010/main" val="2120461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CA" sz="1200" kern="1200" dirty="0">
                <a:solidFill>
                  <a:schemeClr val="tx1"/>
                </a:solidFill>
                <a:effectLst/>
                <a:latin typeface="Arial" charset="0"/>
                <a:ea typeface="Arial" charset="0"/>
                <a:cs typeface="Arial" charset="0"/>
              </a:rPr>
              <a:t>Under the Tobacco Tax Act, unless otherwise authorized, it is against the law to buy, possess or distribute any quantity of illegal cigarettes or any other untaxed tobacco product. These products are considered contraband tobacco.</a:t>
            </a:r>
            <a:endParaRPr lang="en-US" sz="1200" kern="1200" dirty="0">
              <a:solidFill>
                <a:schemeClr val="tx1"/>
              </a:solidFill>
              <a:effectLst/>
              <a:latin typeface="Arial" charset="0"/>
              <a:ea typeface="Arial" charset="0"/>
              <a:cs typeface="Arial" charset="0"/>
            </a:endParaRPr>
          </a:p>
          <a:p>
            <a:pPr marL="171450" indent="-171450">
              <a:buFont typeface="Arial" charset="0"/>
              <a:buChar char="•"/>
            </a:pPr>
            <a:r>
              <a:rPr lang="en-CA" sz="1200" kern="1200" dirty="0">
                <a:solidFill>
                  <a:schemeClr val="tx1"/>
                </a:solidFill>
                <a:effectLst/>
                <a:latin typeface="Arial" charset="0"/>
                <a:ea typeface="Arial" charset="0"/>
                <a:cs typeface="Arial" charset="0"/>
              </a:rPr>
              <a:t>Cigarettes sold in clear plastic bags are illegal. </a:t>
            </a:r>
            <a:endParaRPr lang="en-US" sz="1200" kern="1200" dirty="0">
              <a:solidFill>
                <a:schemeClr val="tx1"/>
              </a:solidFill>
              <a:effectLst/>
              <a:latin typeface="Arial" charset="0"/>
              <a:ea typeface="Arial" charset="0"/>
              <a:cs typeface="Arial" charset="0"/>
            </a:endParaRPr>
          </a:p>
          <a:p>
            <a:pPr marL="171450" indent="-171450">
              <a:buFont typeface="Arial" charset="0"/>
              <a:buChar char="•"/>
            </a:pPr>
            <a:r>
              <a:rPr lang="en-CA" sz="1200" kern="1200" dirty="0">
                <a:solidFill>
                  <a:schemeClr val="tx1"/>
                </a:solidFill>
                <a:effectLst/>
                <a:latin typeface="Arial" charset="0"/>
                <a:ea typeface="Arial" charset="0"/>
                <a:cs typeface="Arial" charset="0"/>
              </a:rPr>
              <a:t>Cigarettes sold in packages with tear tape other than Ontario's federal tobacco stamp are illegal cigarettes.</a:t>
            </a:r>
            <a:endParaRPr lang="en-US" sz="1200" kern="1200" dirty="0">
              <a:solidFill>
                <a:schemeClr val="tx1"/>
              </a:solidFill>
              <a:effectLst/>
              <a:latin typeface="Arial" charset="0"/>
              <a:ea typeface="Arial" charset="0"/>
              <a:cs typeface="Arial" charset="0"/>
            </a:endParaRP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F8D6F406-5B2F-4644-A7A9-51CF91B57ABB}" type="slidenum">
              <a:rPr lang="en-US" smtClean="0">
                <a:latin typeface="Arial" charset="0"/>
                <a:ea typeface="Arial" charset="0"/>
                <a:cs typeface="Arial" charset="0"/>
              </a:rPr>
              <a:t>7</a:t>
            </a:fld>
            <a:endParaRPr lang="en-US" dirty="0">
              <a:latin typeface="Arial" charset="0"/>
              <a:ea typeface="Arial" charset="0"/>
              <a:cs typeface="Arial" charset="0"/>
            </a:endParaRPr>
          </a:p>
        </p:txBody>
      </p:sp>
    </p:spTree>
    <p:extLst>
      <p:ext uri="{BB962C8B-B14F-4D97-AF65-F5344CB8AC3E}">
        <p14:creationId xmlns:p14="http://schemas.microsoft.com/office/powerpoint/2010/main" val="434118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CA" sz="1200" kern="1200" dirty="0">
                <a:solidFill>
                  <a:schemeClr val="tx1"/>
                </a:solidFill>
                <a:effectLst/>
                <a:latin typeface="Arial" charset="0"/>
                <a:ea typeface="Arial" charset="0"/>
                <a:cs typeface="Arial" charset="0"/>
              </a:rPr>
              <a:t>Information about crime and criminal activity is best reported to the police. </a:t>
            </a:r>
            <a:endParaRPr lang="en-US" sz="1200" kern="1200" dirty="0">
              <a:solidFill>
                <a:schemeClr val="tx1"/>
              </a:solidFill>
              <a:effectLst/>
              <a:latin typeface="Arial" charset="0"/>
              <a:ea typeface="Arial" charset="0"/>
              <a:cs typeface="Arial" charset="0"/>
            </a:endParaRPr>
          </a:p>
          <a:p>
            <a:pPr marL="171450" indent="-171450">
              <a:buFont typeface="Arial" charset="0"/>
              <a:buChar char="•"/>
            </a:pPr>
            <a:r>
              <a:rPr lang="en-CA" sz="1200" kern="1200" dirty="0">
                <a:solidFill>
                  <a:schemeClr val="tx1"/>
                </a:solidFill>
                <a:effectLst/>
                <a:latin typeface="Arial" charset="0"/>
                <a:ea typeface="Arial" charset="0"/>
                <a:cs typeface="Arial" charset="0"/>
              </a:rPr>
              <a:t>However, sometimes people are afraid to go to the police because they fear reprisal, have concern for their own safety, may be close to the criminal act but not involved. People do not want to be a witness in court but still want to do the right thing. </a:t>
            </a:r>
            <a:endParaRPr lang="en-US" sz="1200" kern="1200" dirty="0">
              <a:solidFill>
                <a:schemeClr val="tx1"/>
              </a:solidFill>
              <a:effectLst/>
              <a:latin typeface="Arial" charset="0"/>
              <a:ea typeface="Arial" charset="0"/>
              <a:cs typeface="Arial" charset="0"/>
            </a:endParaRPr>
          </a:p>
          <a:p>
            <a:pPr marL="171450" indent="-171450">
              <a:buFont typeface="Arial" charset="0"/>
              <a:buChar char="•"/>
            </a:pPr>
            <a:r>
              <a:rPr lang="en-CA" sz="1200" kern="1200" dirty="0">
                <a:solidFill>
                  <a:schemeClr val="tx1"/>
                </a:solidFill>
                <a:effectLst/>
                <a:latin typeface="Arial" charset="0"/>
                <a:ea typeface="Arial" charset="0"/>
                <a:cs typeface="Arial" charset="0"/>
              </a:rPr>
              <a:t>Crime Stoppers can be your voice. Your tip is anonymous. Crime Stoppers does not subscribe to call display.</a:t>
            </a:r>
            <a:endParaRPr lang="en-US" sz="1200" kern="1200" dirty="0">
              <a:solidFill>
                <a:schemeClr val="tx1"/>
              </a:solidFill>
              <a:effectLst/>
              <a:latin typeface="Arial" charset="0"/>
              <a:ea typeface="Arial" charset="0"/>
              <a:cs typeface="Arial" charset="0"/>
            </a:endParaRPr>
          </a:p>
          <a:p>
            <a:pPr marL="171450" indent="-171450">
              <a:buFont typeface="Arial" charset="0"/>
              <a:buChar char="•"/>
            </a:pPr>
            <a:r>
              <a:rPr lang="en-CA" sz="1200" kern="1200" dirty="0">
                <a:solidFill>
                  <a:schemeClr val="tx1"/>
                </a:solidFill>
                <a:effectLst/>
                <a:latin typeface="Arial" charset="0"/>
                <a:ea typeface="Arial" charset="0"/>
                <a:cs typeface="Arial" charset="0"/>
              </a:rPr>
              <a:t>Your anonymity is protected by Supreme Court of Canada case law. </a:t>
            </a:r>
            <a:endParaRPr lang="en-US" sz="1200" kern="1200" dirty="0">
              <a:solidFill>
                <a:schemeClr val="tx1"/>
              </a:solidFill>
              <a:effectLst/>
              <a:latin typeface="Arial" charset="0"/>
              <a:ea typeface="Arial" charset="0"/>
              <a:cs typeface="Arial" charset="0"/>
            </a:endParaRPr>
          </a:p>
          <a:p>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F8D6F406-5B2F-4644-A7A9-51CF91B57ABB}" type="slidenum">
              <a:rPr lang="en-US" smtClean="0">
                <a:latin typeface="Arial" charset="0"/>
                <a:ea typeface="Arial" charset="0"/>
                <a:cs typeface="Arial" charset="0"/>
              </a:rPr>
              <a:t>8</a:t>
            </a:fld>
            <a:endParaRPr lang="en-US" dirty="0">
              <a:latin typeface="Arial" charset="0"/>
              <a:ea typeface="Arial" charset="0"/>
              <a:cs typeface="Arial" charset="0"/>
            </a:endParaRPr>
          </a:p>
        </p:txBody>
      </p:sp>
    </p:spTree>
    <p:extLst>
      <p:ext uri="{BB962C8B-B14F-4D97-AF65-F5344CB8AC3E}">
        <p14:creationId xmlns:p14="http://schemas.microsoft.com/office/powerpoint/2010/main" val="77090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7409B0F-969B-CA44-909E-6F49719AE59E}" type="datetimeFigureOut">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A19709-92F7-DB46-8D34-778479E05067}" type="slidenum">
              <a:rPr lang="en-US" smtClean="0"/>
              <a:t>‹#›</a:t>
            </a:fld>
            <a:endParaRPr lang="en-US"/>
          </a:p>
        </p:txBody>
      </p:sp>
    </p:spTree>
    <p:extLst>
      <p:ext uri="{BB962C8B-B14F-4D97-AF65-F5344CB8AC3E}">
        <p14:creationId xmlns:p14="http://schemas.microsoft.com/office/powerpoint/2010/main" val="3597552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409B0F-969B-CA44-909E-6F49719AE59E}" type="datetimeFigureOut">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A19709-92F7-DB46-8D34-778479E05067}" type="slidenum">
              <a:rPr lang="en-US" smtClean="0"/>
              <a:t>‹#›</a:t>
            </a:fld>
            <a:endParaRPr lang="en-US"/>
          </a:p>
        </p:txBody>
      </p:sp>
    </p:spTree>
    <p:extLst>
      <p:ext uri="{BB962C8B-B14F-4D97-AF65-F5344CB8AC3E}">
        <p14:creationId xmlns:p14="http://schemas.microsoft.com/office/powerpoint/2010/main" val="3210578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409B0F-969B-CA44-909E-6F49719AE59E}" type="datetimeFigureOut">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A19709-92F7-DB46-8D34-778479E05067}" type="slidenum">
              <a:rPr lang="en-US" smtClean="0"/>
              <a:t>‹#›</a:t>
            </a:fld>
            <a:endParaRPr lang="en-US"/>
          </a:p>
        </p:txBody>
      </p:sp>
    </p:spTree>
    <p:extLst>
      <p:ext uri="{BB962C8B-B14F-4D97-AF65-F5344CB8AC3E}">
        <p14:creationId xmlns:p14="http://schemas.microsoft.com/office/powerpoint/2010/main" val="2449411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xt 05">
    <p:spTree>
      <p:nvGrpSpPr>
        <p:cNvPr id="1" name=""/>
        <p:cNvGrpSpPr/>
        <p:nvPr/>
      </p:nvGrpSpPr>
      <p:grpSpPr>
        <a:xfrm>
          <a:off x="0" y="0"/>
          <a:ext cx="0" cy="0"/>
          <a:chOff x="0" y="0"/>
          <a:chExt cx="0" cy="0"/>
        </a:xfrm>
      </p:grpSpPr>
      <p:pic>
        <p:nvPicPr>
          <p:cNvPr id="4" name="Picture 1" descr="TrkB-PPT-V2-Footer3.png"/>
          <p:cNvPicPr>
            <a:picLocks noChangeAspect="1"/>
          </p:cNvPicPr>
          <p:nvPr/>
        </p:nvPicPr>
        <p:blipFill>
          <a:blip r:embed="rId2"/>
          <a:srcRect/>
          <a:stretch>
            <a:fillRect/>
          </a:stretch>
        </p:blipFill>
        <p:spPr bwMode="auto">
          <a:xfrm>
            <a:off x="0" y="5219700"/>
            <a:ext cx="12192000" cy="1638300"/>
          </a:xfrm>
          <a:prstGeom prst="rect">
            <a:avLst/>
          </a:prstGeom>
          <a:noFill/>
          <a:ln w="9525">
            <a:noFill/>
            <a:miter lim="800000"/>
            <a:headEnd/>
            <a:tailEnd/>
          </a:ln>
        </p:spPr>
      </p:pic>
      <p:pic>
        <p:nvPicPr>
          <p:cNvPr id="5" name="Picture 2" descr="UA-COLOUR-REVERSE.png"/>
          <p:cNvPicPr>
            <a:picLocks noChangeAspect="1"/>
          </p:cNvPicPr>
          <p:nvPr/>
        </p:nvPicPr>
        <p:blipFill>
          <a:blip r:embed="rId3"/>
          <a:srcRect/>
          <a:stretch>
            <a:fillRect/>
          </a:stretch>
        </p:blipFill>
        <p:spPr bwMode="auto">
          <a:xfrm>
            <a:off x="9666818" y="6186489"/>
            <a:ext cx="2095500" cy="384175"/>
          </a:xfrm>
          <a:prstGeom prst="rect">
            <a:avLst/>
          </a:prstGeom>
          <a:noFill/>
          <a:ln w="9525">
            <a:noFill/>
            <a:miter lim="800000"/>
            <a:headEnd/>
            <a:tailEnd/>
          </a:ln>
        </p:spPr>
      </p:pic>
      <p:sp>
        <p:nvSpPr>
          <p:cNvPr id="8" name="Text Placeholder 14"/>
          <p:cNvSpPr>
            <a:spLocks noGrp="1"/>
          </p:cNvSpPr>
          <p:nvPr>
            <p:ph type="body" sz="quarter" idx="16"/>
          </p:nvPr>
        </p:nvSpPr>
        <p:spPr>
          <a:xfrm>
            <a:off x="1085851" y="1393152"/>
            <a:ext cx="10083800" cy="3748424"/>
          </a:xfrm>
          <a:prstGeom prst="rect">
            <a:avLst/>
          </a:prstGeom>
        </p:spPr>
        <p:txBody>
          <a:bodyPr vert="horz"/>
          <a:lstStyle>
            <a:lvl1pPr marL="0" indent="0">
              <a:spcBef>
                <a:spcPts val="1200"/>
              </a:spcBef>
              <a:spcAft>
                <a:spcPts val="600"/>
              </a:spcAft>
              <a:buNone/>
              <a:tabLst>
                <a:tab pos="230188" algn="l"/>
              </a:tabLst>
              <a:defRPr sz="2200" b="1"/>
            </a:lvl1pPr>
            <a:lvl2pPr marL="3175" indent="0">
              <a:spcBef>
                <a:spcPts val="0"/>
              </a:spcBef>
              <a:spcAft>
                <a:spcPts val="1200"/>
              </a:spcAft>
              <a:buNone/>
              <a:defRPr sz="1800" b="1"/>
            </a:lvl2pPr>
            <a:lvl3pPr marL="228600" indent="-228600">
              <a:defRPr sz="1800"/>
            </a:lvl3pPr>
            <a:lvl4pPr marL="514350" indent="-230188">
              <a:buFont typeface="Lucida Grande"/>
              <a:buChar char="-"/>
              <a:tabLst/>
              <a:defRPr sz="1800"/>
            </a:lvl4pPr>
            <a:lvl5pPr marL="747713" indent="-228600">
              <a:buFont typeface="Lucida Grande"/>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0"/>
          <p:cNvSpPr>
            <a:spLocks noGrp="1"/>
          </p:cNvSpPr>
          <p:nvPr>
            <p:ph type="title"/>
          </p:nvPr>
        </p:nvSpPr>
        <p:spPr>
          <a:xfrm>
            <a:off x="1085851" y="565655"/>
            <a:ext cx="10083800" cy="481134"/>
          </a:xfrm>
          <a:prstGeom prst="rect">
            <a:avLst/>
          </a:prstGeom>
        </p:spPr>
        <p:txBody>
          <a:bodyPr vert="horz"/>
          <a:lstStyle>
            <a:lvl1pPr algn="l">
              <a:defRPr sz="2400" b="1">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636965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E4BA01-CDE9-1A4A-9E0E-0F438DCB4CAF}" type="datetimeFigureOut">
              <a:rPr lang="en-US" smtClean="0">
                <a:solidFill>
                  <a:prstClr val="black">
                    <a:tint val="75000"/>
                  </a:prstClr>
                </a:solidFill>
                <a:latin typeface="Calibri"/>
              </a:rPr>
              <a:pPr/>
              <a:t>5/29/19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2819EA-748B-BD4E-BB9A-ADC805C829A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78017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E4BA01-CDE9-1A4A-9E0E-0F438DCB4CAF}" type="datetimeFigureOut">
              <a:rPr lang="en-US" smtClean="0">
                <a:solidFill>
                  <a:prstClr val="black">
                    <a:tint val="75000"/>
                  </a:prstClr>
                </a:solidFill>
                <a:latin typeface="Calibri"/>
              </a:rPr>
              <a:pPr/>
              <a:t>5/29/19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2819EA-748B-BD4E-BB9A-ADC805C829A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74226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E4BA01-CDE9-1A4A-9E0E-0F438DCB4CAF}" type="datetimeFigureOut">
              <a:rPr lang="en-US" smtClean="0">
                <a:solidFill>
                  <a:prstClr val="black">
                    <a:tint val="75000"/>
                  </a:prstClr>
                </a:solidFill>
                <a:latin typeface="Calibri"/>
              </a:rPr>
              <a:pPr/>
              <a:t>5/29/19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2819EA-748B-BD4E-BB9A-ADC805C829A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19271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E4BA01-CDE9-1A4A-9E0E-0F438DCB4CAF}" type="datetimeFigureOut">
              <a:rPr lang="en-US" smtClean="0">
                <a:solidFill>
                  <a:prstClr val="black">
                    <a:tint val="75000"/>
                  </a:prstClr>
                </a:solidFill>
                <a:latin typeface="Calibri"/>
              </a:rPr>
              <a:pPr/>
              <a:t>5/29/19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F2819EA-748B-BD4E-BB9A-ADC805C829A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386720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E4BA01-CDE9-1A4A-9E0E-0F438DCB4CAF}" type="datetimeFigureOut">
              <a:rPr lang="en-US" smtClean="0">
                <a:solidFill>
                  <a:prstClr val="black">
                    <a:tint val="75000"/>
                  </a:prstClr>
                </a:solidFill>
                <a:latin typeface="Calibri"/>
              </a:rPr>
              <a:pPr/>
              <a:t>5/29/19</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F2819EA-748B-BD4E-BB9A-ADC805C829A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48361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E4BA01-CDE9-1A4A-9E0E-0F438DCB4CAF}" type="datetimeFigureOut">
              <a:rPr lang="en-US" smtClean="0">
                <a:solidFill>
                  <a:prstClr val="black">
                    <a:tint val="75000"/>
                  </a:prstClr>
                </a:solidFill>
                <a:latin typeface="Calibri"/>
              </a:rPr>
              <a:pPr/>
              <a:t>5/29/19</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F2819EA-748B-BD4E-BB9A-ADC805C829A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13995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E4BA01-CDE9-1A4A-9E0E-0F438DCB4CAF}" type="datetimeFigureOut">
              <a:rPr lang="en-US" smtClean="0">
                <a:solidFill>
                  <a:prstClr val="black">
                    <a:tint val="75000"/>
                  </a:prstClr>
                </a:solidFill>
                <a:latin typeface="Calibri"/>
              </a:rPr>
              <a:pPr/>
              <a:t>5/29/19</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F2819EA-748B-BD4E-BB9A-ADC805C829A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0172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409B0F-969B-CA44-909E-6F49719AE59E}" type="datetimeFigureOut">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A19709-92F7-DB46-8D34-778479E05067}" type="slidenum">
              <a:rPr lang="en-US" smtClean="0"/>
              <a:t>‹#›</a:t>
            </a:fld>
            <a:endParaRPr lang="en-US"/>
          </a:p>
        </p:txBody>
      </p:sp>
    </p:spTree>
    <p:extLst>
      <p:ext uri="{BB962C8B-B14F-4D97-AF65-F5344CB8AC3E}">
        <p14:creationId xmlns:p14="http://schemas.microsoft.com/office/powerpoint/2010/main" val="3232063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E4BA01-CDE9-1A4A-9E0E-0F438DCB4CAF}" type="datetimeFigureOut">
              <a:rPr lang="en-US" smtClean="0">
                <a:solidFill>
                  <a:prstClr val="black">
                    <a:tint val="75000"/>
                  </a:prstClr>
                </a:solidFill>
                <a:latin typeface="Calibri"/>
              </a:rPr>
              <a:pPr/>
              <a:t>5/29/19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F2819EA-748B-BD4E-BB9A-ADC805C829A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94777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E4BA01-CDE9-1A4A-9E0E-0F438DCB4CAF}" type="datetimeFigureOut">
              <a:rPr lang="en-US" smtClean="0">
                <a:solidFill>
                  <a:prstClr val="black">
                    <a:tint val="75000"/>
                  </a:prstClr>
                </a:solidFill>
                <a:latin typeface="Calibri"/>
              </a:rPr>
              <a:pPr/>
              <a:t>5/29/19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F2819EA-748B-BD4E-BB9A-ADC805C829A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13853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E4BA01-CDE9-1A4A-9E0E-0F438DCB4CAF}" type="datetimeFigureOut">
              <a:rPr lang="en-US" smtClean="0">
                <a:solidFill>
                  <a:prstClr val="black">
                    <a:tint val="75000"/>
                  </a:prstClr>
                </a:solidFill>
                <a:latin typeface="Calibri"/>
              </a:rPr>
              <a:pPr/>
              <a:t>5/29/19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2819EA-748B-BD4E-BB9A-ADC805C829A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19343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E4BA01-CDE9-1A4A-9E0E-0F438DCB4CAF}" type="datetimeFigureOut">
              <a:rPr lang="en-US" smtClean="0">
                <a:solidFill>
                  <a:prstClr val="black">
                    <a:tint val="75000"/>
                  </a:prstClr>
                </a:solidFill>
                <a:latin typeface="Calibri"/>
              </a:rPr>
              <a:pPr/>
              <a:t>5/29/19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2819EA-748B-BD4E-BB9A-ADC805C829A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08719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180000"/>
            <a:ext cx="10972800" cy="1143000"/>
          </a:xfrm>
          <a:prstGeom prst="rect">
            <a:avLst/>
          </a:prstGeom>
        </p:spPr>
        <p:txBody>
          <a:bodyPr vert="horz" lIns="91440" tIns="45720" rIns="91440" bIns="45720" rtlCol="0" anchor="t" anchorCtr="0">
            <a:normAutofit/>
          </a:bodyPr>
          <a:lstStyle/>
          <a:p>
            <a:r>
              <a:rPr lang="en-CA"/>
              <a:t>Click to edit Master title style</a:t>
            </a:r>
            <a:endParaRPr lang="en-US" dirty="0"/>
          </a:p>
        </p:txBody>
      </p:sp>
      <p:sp>
        <p:nvSpPr>
          <p:cNvPr id="10" name="Text Placeholder 9"/>
          <p:cNvSpPr>
            <a:spLocks noGrp="1"/>
          </p:cNvSpPr>
          <p:nvPr>
            <p:ph type="body" sz="quarter" idx="10"/>
          </p:nvPr>
        </p:nvSpPr>
        <p:spPr>
          <a:xfrm>
            <a:off x="609600" y="1728001"/>
            <a:ext cx="10972800" cy="4518417"/>
          </a:xfrm>
          <a:prstGeom prst="rect">
            <a:avLst/>
          </a:prstGeom>
        </p:spPr>
        <p:txBody>
          <a:bodyPr vert="horz"/>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Slide Number Placeholder 4"/>
          <p:cNvSpPr>
            <a:spLocks noGrp="1"/>
          </p:cNvSpPr>
          <p:nvPr>
            <p:ph type="sldNum" sz="quarter" idx="11"/>
          </p:nvPr>
        </p:nvSpPr>
        <p:spPr/>
        <p:txBody>
          <a:bodyPr/>
          <a:lstStyle>
            <a:lvl1pPr>
              <a:defRPr/>
            </a:lvl1pPr>
          </a:lstStyle>
          <a:p>
            <a:pPr>
              <a:defRPr/>
            </a:pPr>
            <a:fld id="{71487281-F4C0-DF4F-AEEA-748AAC3843A3}" type="slidenum">
              <a:rPr lang="en-US">
                <a:solidFill>
                  <a:prstClr val="black"/>
                </a:solidFill>
                <a:latin typeface="Calibri"/>
              </a:rPr>
              <a:pPr>
                <a:defRPr/>
              </a:pPr>
              <a:t>‹#›</a:t>
            </a:fld>
            <a:endParaRPr lang="en-US">
              <a:solidFill>
                <a:prstClr val="black"/>
              </a:solidFill>
              <a:latin typeface="Calibri"/>
            </a:endParaRPr>
          </a:p>
        </p:txBody>
      </p:sp>
    </p:spTree>
    <p:extLst>
      <p:ext uri="{BB962C8B-B14F-4D97-AF65-F5344CB8AC3E}">
        <p14:creationId xmlns:p14="http://schemas.microsoft.com/office/powerpoint/2010/main" val="289555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4000">
                <a:latin typeface="Arial"/>
                <a:cs typeface="Arial"/>
              </a:defRPr>
            </a:lvl1pPr>
          </a:lstStyle>
          <a:p>
            <a:r>
              <a:rPr lang="en-CA"/>
              <a:t>Click to edit Master title style</a:t>
            </a:r>
            <a:endParaRPr lang="en-US" dirty="0"/>
          </a:p>
        </p:txBody>
      </p:sp>
      <p:sp>
        <p:nvSpPr>
          <p:cNvPr id="4"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cs typeface="Arial" charset="0"/>
              </a:defRPr>
            </a:lvl1pPr>
          </a:lstStyle>
          <a:p>
            <a:pPr defTabSz="914400" fontAlgn="base">
              <a:spcBef>
                <a:spcPct val="0"/>
              </a:spcBef>
              <a:spcAft>
                <a:spcPct val="0"/>
              </a:spcAft>
              <a:defRPr/>
            </a:pPr>
            <a:endParaRPr lang="en-US" sz="2400">
              <a:solidFill>
                <a:prstClr val="black"/>
              </a:solidFill>
              <a:latin typeface="Arial" charset="0"/>
              <a:ea typeface="ＭＳ Ｐゴシック" charset="0"/>
            </a:endParaRPr>
          </a:p>
        </p:txBody>
      </p:sp>
      <p:sp>
        <p:nvSpPr>
          <p:cNvPr id="5" name="Footer Placeholder 3"/>
          <p:cNvSpPr>
            <a:spLocks noGrp="1"/>
          </p:cNvSpPr>
          <p:nvPr>
            <p:ph type="ftr" sz="quarter" idx="11"/>
          </p:nvPr>
        </p:nvSpPr>
        <p:spPr>
          <a:xfrm>
            <a:off x="4165600" y="6356351"/>
            <a:ext cx="3860800" cy="365125"/>
          </a:xfrm>
          <a:prstGeom prst="rect">
            <a:avLst/>
          </a:prstGeom>
        </p:spPr>
        <p:txBody>
          <a:bodyPr/>
          <a:lstStyle>
            <a:lvl1pPr fontAlgn="base">
              <a:spcBef>
                <a:spcPct val="0"/>
              </a:spcBef>
              <a:spcAft>
                <a:spcPct val="0"/>
              </a:spcAft>
              <a:defRPr>
                <a:latin typeface="Arial" charset="0"/>
                <a:ea typeface="+mn-ea"/>
                <a:cs typeface="Arial" charset="0"/>
              </a:defRPr>
            </a:lvl1pPr>
          </a:lstStyle>
          <a:p>
            <a:pPr defTabSz="914400">
              <a:defRPr/>
            </a:pPr>
            <a:endParaRPr lang="en-US" sz="2400">
              <a:solidFill>
                <a:prstClr val="black"/>
              </a:solidFill>
            </a:endParaRPr>
          </a:p>
        </p:txBody>
      </p:sp>
      <p:sp>
        <p:nvSpPr>
          <p:cNvPr id="6"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cs typeface="Arial" charset="0"/>
              </a:defRPr>
            </a:lvl1pPr>
          </a:lstStyle>
          <a:p>
            <a:pPr>
              <a:defRPr/>
            </a:pPr>
            <a:fld id="{B10F99AC-F747-8842-9A75-3D662A88DD2B}" type="slidenum">
              <a:rPr lang="en-US">
                <a:solidFill>
                  <a:prstClr val="black"/>
                </a:solidFill>
                <a:latin typeface="Calibri"/>
              </a:rPr>
              <a:pPr>
                <a:defRPr/>
              </a:pPr>
              <a:t>‹#›</a:t>
            </a:fld>
            <a:endParaRPr lang="en-US">
              <a:solidFill>
                <a:prstClr val="black"/>
              </a:solidFill>
              <a:latin typeface="Calibri"/>
            </a:endParaRPr>
          </a:p>
        </p:txBody>
      </p:sp>
    </p:spTree>
    <p:extLst>
      <p:ext uri="{BB962C8B-B14F-4D97-AF65-F5344CB8AC3E}">
        <p14:creationId xmlns:p14="http://schemas.microsoft.com/office/powerpoint/2010/main" val="283196702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4000">
                <a:latin typeface="Arial"/>
                <a:cs typeface="Arial"/>
              </a:defRPr>
            </a:lvl1pPr>
          </a:lstStyle>
          <a:p>
            <a:r>
              <a:rPr lang="en-CA"/>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cs typeface="Arial" charset="0"/>
              </a:defRPr>
            </a:lvl1pPr>
          </a:lstStyle>
          <a:p>
            <a:pPr defTabSz="914400" fontAlgn="base">
              <a:spcBef>
                <a:spcPct val="0"/>
              </a:spcBef>
              <a:spcAft>
                <a:spcPct val="0"/>
              </a:spcAft>
              <a:defRPr/>
            </a:pPr>
            <a:endParaRPr lang="en-US" sz="2400">
              <a:solidFill>
                <a:prstClr val="black"/>
              </a:solidFill>
              <a:latin typeface="Arial" charset="0"/>
              <a:ea typeface="ＭＳ Ｐゴシック" charset="0"/>
            </a:endParaRPr>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fontAlgn="base">
              <a:spcBef>
                <a:spcPct val="0"/>
              </a:spcBef>
              <a:spcAft>
                <a:spcPct val="0"/>
              </a:spcAft>
              <a:defRPr>
                <a:latin typeface="Arial" charset="0"/>
                <a:ea typeface="+mn-ea"/>
                <a:cs typeface="Arial" charset="0"/>
              </a:defRPr>
            </a:lvl1pPr>
          </a:lstStyle>
          <a:p>
            <a:pPr defTabSz="914400">
              <a:defRPr/>
            </a:pPr>
            <a:endParaRPr lang="en-US" sz="2400">
              <a:solidFill>
                <a:prstClr val="black"/>
              </a:solidFill>
            </a:endParaRPr>
          </a:p>
        </p:txBody>
      </p:sp>
      <p:sp>
        <p:nvSpPr>
          <p:cNvPr id="7"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cs typeface="Arial" charset="0"/>
              </a:defRPr>
            </a:lvl1pPr>
          </a:lstStyle>
          <a:p>
            <a:pPr defTabSz="914400" fontAlgn="base">
              <a:spcBef>
                <a:spcPct val="0"/>
              </a:spcBef>
              <a:spcAft>
                <a:spcPct val="0"/>
              </a:spcAft>
              <a:defRPr/>
            </a:pPr>
            <a:fld id="{FA772E3F-DA16-444D-BEA1-27A6328659D3}" type="slidenum">
              <a:rPr lang="en-US" sz="2400" smtClean="0">
                <a:solidFill>
                  <a:prstClr val="black"/>
                </a:solidFill>
                <a:latin typeface="Arial" charset="0"/>
                <a:ea typeface="ＭＳ Ｐゴシック" charset="0"/>
              </a:rPr>
              <a:pPr defTabSz="914400" fontAlgn="base">
                <a:spcBef>
                  <a:spcPct val="0"/>
                </a:spcBef>
                <a:spcAft>
                  <a:spcPct val="0"/>
                </a:spcAft>
                <a:defRPr/>
              </a:pPr>
              <a:t>‹#›</a:t>
            </a:fld>
            <a:endParaRPr lang="en-US" sz="2400">
              <a:solidFill>
                <a:prstClr val="black"/>
              </a:solidFill>
              <a:latin typeface="Arial" charset="0"/>
              <a:ea typeface="ＭＳ Ｐゴシック" charset="0"/>
            </a:endParaRPr>
          </a:p>
        </p:txBody>
      </p:sp>
    </p:spTree>
    <p:extLst>
      <p:ext uri="{BB962C8B-B14F-4D97-AF65-F5344CB8AC3E}">
        <p14:creationId xmlns:p14="http://schemas.microsoft.com/office/powerpoint/2010/main" val="336862666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409B0F-969B-CA44-909E-6F49719AE59E}" type="datetimeFigureOut">
              <a:rPr lang="en-US" smtClean="0"/>
              <a:t>5/29/19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A19709-92F7-DB46-8D34-778479E05067}" type="slidenum">
              <a:rPr lang="en-US" smtClean="0"/>
              <a:t>‹#›</a:t>
            </a:fld>
            <a:endParaRPr lang="en-US"/>
          </a:p>
        </p:txBody>
      </p:sp>
    </p:spTree>
    <p:extLst>
      <p:ext uri="{BB962C8B-B14F-4D97-AF65-F5344CB8AC3E}">
        <p14:creationId xmlns:p14="http://schemas.microsoft.com/office/powerpoint/2010/main" val="290146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409B0F-969B-CA44-909E-6F49719AE59E}" type="datetimeFigureOut">
              <a:rPr lang="en-US" smtClean="0"/>
              <a:t>5/29/19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A19709-92F7-DB46-8D34-778479E05067}" type="slidenum">
              <a:rPr lang="en-US" smtClean="0"/>
              <a:t>‹#›</a:t>
            </a:fld>
            <a:endParaRPr lang="en-US"/>
          </a:p>
        </p:txBody>
      </p:sp>
    </p:spTree>
    <p:extLst>
      <p:ext uri="{BB962C8B-B14F-4D97-AF65-F5344CB8AC3E}">
        <p14:creationId xmlns:p14="http://schemas.microsoft.com/office/powerpoint/2010/main" val="1533850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409B0F-969B-CA44-909E-6F49719AE59E}" type="datetimeFigureOut">
              <a:rPr lang="en-US" smtClean="0"/>
              <a:t>5/29/19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A19709-92F7-DB46-8D34-778479E05067}" type="slidenum">
              <a:rPr lang="en-US" smtClean="0"/>
              <a:t>‹#›</a:t>
            </a:fld>
            <a:endParaRPr lang="en-US"/>
          </a:p>
        </p:txBody>
      </p:sp>
    </p:spTree>
    <p:extLst>
      <p:ext uri="{BB962C8B-B14F-4D97-AF65-F5344CB8AC3E}">
        <p14:creationId xmlns:p14="http://schemas.microsoft.com/office/powerpoint/2010/main" val="3918336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409B0F-969B-CA44-909E-6F49719AE59E}" type="datetimeFigureOut">
              <a:rPr lang="en-US" smtClean="0"/>
              <a:t>5/29/19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A19709-92F7-DB46-8D34-778479E05067}" type="slidenum">
              <a:rPr lang="en-US" smtClean="0"/>
              <a:t>‹#›</a:t>
            </a:fld>
            <a:endParaRPr lang="en-US"/>
          </a:p>
        </p:txBody>
      </p:sp>
    </p:spTree>
    <p:extLst>
      <p:ext uri="{BB962C8B-B14F-4D97-AF65-F5344CB8AC3E}">
        <p14:creationId xmlns:p14="http://schemas.microsoft.com/office/powerpoint/2010/main" val="1257479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409B0F-969B-CA44-909E-6F49719AE59E}" type="datetimeFigureOut">
              <a:rPr lang="en-US" smtClean="0"/>
              <a:t>5/29/19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A19709-92F7-DB46-8D34-778479E05067}" type="slidenum">
              <a:rPr lang="en-US" smtClean="0"/>
              <a:t>‹#›</a:t>
            </a:fld>
            <a:endParaRPr lang="en-US"/>
          </a:p>
        </p:txBody>
      </p:sp>
    </p:spTree>
    <p:extLst>
      <p:ext uri="{BB962C8B-B14F-4D97-AF65-F5344CB8AC3E}">
        <p14:creationId xmlns:p14="http://schemas.microsoft.com/office/powerpoint/2010/main" val="1036624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409B0F-969B-CA44-909E-6F49719AE59E}" type="datetimeFigureOut">
              <a:rPr lang="en-US" smtClean="0"/>
              <a:t>5/29/19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A19709-92F7-DB46-8D34-778479E05067}" type="slidenum">
              <a:rPr lang="en-US" smtClean="0"/>
              <a:t>‹#›</a:t>
            </a:fld>
            <a:endParaRPr lang="en-US"/>
          </a:p>
        </p:txBody>
      </p:sp>
    </p:spTree>
    <p:extLst>
      <p:ext uri="{BB962C8B-B14F-4D97-AF65-F5344CB8AC3E}">
        <p14:creationId xmlns:p14="http://schemas.microsoft.com/office/powerpoint/2010/main" val="480382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409B0F-969B-CA44-909E-6F49719AE59E}" type="datetimeFigureOut">
              <a:rPr lang="en-US" smtClean="0"/>
              <a:t>5/29/19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A19709-92F7-DB46-8D34-778479E05067}" type="slidenum">
              <a:rPr lang="en-US" smtClean="0"/>
              <a:t>‹#›</a:t>
            </a:fld>
            <a:endParaRPr lang="en-US"/>
          </a:p>
        </p:txBody>
      </p:sp>
    </p:spTree>
    <p:extLst>
      <p:ext uri="{BB962C8B-B14F-4D97-AF65-F5344CB8AC3E}">
        <p14:creationId xmlns:p14="http://schemas.microsoft.com/office/powerpoint/2010/main" val="2159851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3.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409B0F-969B-CA44-909E-6F49719AE59E}" type="datetimeFigureOut">
              <a:rPr lang="en-US" smtClean="0"/>
              <a:t>5/29/19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19709-92F7-DB46-8D34-778479E05067}" type="slidenum">
              <a:rPr lang="en-US" smtClean="0"/>
              <a:t>‹#›</a:t>
            </a:fld>
            <a:endParaRPr lang="en-US"/>
          </a:p>
        </p:txBody>
      </p:sp>
    </p:spTree>
    <p:extLst>
      <p:ext uri="{BB962C8B-B14F-4D97-AF65-F5344CB8AC3E}">
        <p14:creationId xmlns:p14="http://schemas.microsoft.com/office/powerpoint/2010/main" val="1066392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E4BA01-CDE9-1A4A-9E0E-0F438DCB4CAF}" type="datetimeFigureOut">
              <a:rPr lang="en-US" smtClean="0">
                <a:solidFill>
                  <a:prstClr val="black">
                    <a:tint val="75000"/>
                  </a:prstClr>
                </a:solidFill>
                <a:latin typeface="Calibri"/>
              </a:rPr>
              <a:pPr/>
              <a:t>5/29/19</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2819EA-748B-BD4E-BB9A-ADC805C829A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394922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0" y="6496050"/>
            <a:ext cx="814917" cy="361950"/>
          </a:xfrm>
          <a:prstGeom prst="rect">
            <a:avLst/>
          </a:prstGeom>
        </p:spPr>
        <p:txBody>
          <a:bodyPr vert="horz" wrap="square" lIns="91440" tIns="45720" rIns="91440" bIns="45720" numCol="1" anchor="t" anchorCtr="0" compatLnSpc="1">
            <a:prstTxWarp prst="textNoShape">
              <a:avLst/>
            </a:prstTxWarp>
          </a:bodyPr>
          <a:lstStyle>
            <a:lvl1pPr>
              <a:defRPr>
                <a:cs typeface="Arial" charset="0"/>
              </a:defRPr>
            </a:lvl1pPr>
          </a:lstStyle>
          <a:p>
            <a:pPr defTabSz="914400" fontAlgn="base">
              <a:spcBef>
                <a:spcPct val="0"/>
              </a:spcBef>
              <a:spcAft>
                <a:spcPct val="0"/>
              </a:spcAft>
              <a:defRPr/>
            </a:pPr>
            <a:fld id="{401C991B-F479-FD47-9255-89A9EC39BF20}" type="slidenum">
              <a:rPr lang="en-US" sz="2400" smtClean="0">
                <a:solidFill>
                  <a:prstClr val="black"/>
                </a:solidFill>
                <a:latin typeface="Arial" charset="0"/>
                <a:ea typeface="ＭＳ Ｐゴシック" charset="0"/>
              </a:rPr>
              <a:pPr defTabSz="914400" fontAlgn="base">
                <a:spcBef>
                  <a:spcPct val="0"/>
                </a:spcBef>
                <a:spcAft>
                  <a:spcPct val="0"/>
                </a:spcAft>
                <a:defRPr/>
              </a:pPr>
              <a:t>‹#›</a:t>
            </a:fld>
            <a:endParaRPr lang="en-US" sz="2400">
              <a:solidFill>
                <a:prstClr val="black"/>
              </a:solidFill>
              <a:latin typeface="Arial" charset="0"/>
              <a:ea typeface="ＭＳ Ｐゴシック" charset="0"/>
            </a:endParaRPr>
          </a:p>
        </p:txBody>
      </p:sp>
    </p:spTree>
    <p:extLst>
      <p:ext uri="{BB962C8B-B14F-4D97-AF65-F5344CB8AC3E}">
        <p14:creationId xmlns:p14="http://schemas.microsoft.com/office/powerpoint/2010/main" val="333730345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457200" rtl="0" eaLnBrk="0" fontAlgn="base" hangingPunct="0">
        <a:spcBef>
          <a:spcPct val="0"/>
        </a:spcBef>
        <a:spcAft>
          <a:spcPct val="0"/>
        </a:spcAft>
        <a:defRPr sz="2600" b="1" kern="1200">
          <a:solidFill>
            <a:srgbClr val="FFFFFF"/>
          </a:solidFill>
          <a:latin typeface="Verdana"/>
          <a:ea typeface="ＭＳ Ｐゴシック" charset="0"/>
          <a:cs typeface="Verdana"/>
        </a:defRPr>
      </a:lvl1pPr>
      <a:lvl2pPr algn="l" defTabSz="457200" rtl="0" eaLnBrk="0" fontAlgn="base" hangingPunct="0">
        <a:spcBef>
          <a:spcPct val="0"/>
        </a:spcBef>
        <a:spcAft>
          <a:spcPct val="0"/>
        </a:spcAft>
        <a:defRPr sz="2600" b="1">
          <a:solidFill>
            <a:srgbClr val="FFFFFF"/>
          </a:solidFill>
          <a:latin typeface="Verdana" charset="0"/>
          <a:ea typeface="ＭＳ Ｐゴシック" charset="0"/>
          <a:cs typeface="Verdana" pitchFamily="34" charset="0"/>
        </a:defRPr>
      </a:lvl2pPr>
      <a:lvl3pPr algn="l" defTabSz="457200" rtl="0" eaLnBrk="0" fontAlgn="base" hangingPunct="0">
        <a:spcBef>
          <a:spcPct val="0"/>
        </a:spcBef>
        <a:spcAft>
          <a:spcPct val="0"/>
        </a:spcAft>
        <a:defRPr sz="2600" b="1">
          <a:solidFill>
            <a:srgbClr val="FFFFFF"/>
          </a:solidFill>
          <a:latin typeface="Verdana" charset="0"/>
          <a:ea typeface="ＭＳ Ｐゴシック" charset="0"/>
          <a:cs typeface="Verdana" pitchFamily="34" charset="0"/>
        </a:defRPr>
      </a:lvl3pPr>
      <a:lvl4pPr algn="l" defTabSz="457200" rtl="0" eaLnBrk="0" fontAlgn="base" hangingPunct="0">
        <a:spcBef>
          <a:spcPct val="0"/>
        </a:spcBef>
        <a:spcAft>
          <a:spcPct val="0"/>
        </a:spcAft>
        <a:defRPr sz="2600" b="1">
          <a:solidFill>
            <a:srgbClr val="FFFFFF"/>
          </a:solidFill>
          <a:latin typeface="Verdana" charset="0"/>
          <a:ea typeface="ＭＳ Ｐゴシック" charset="0"/>
          <a:cs typeface="Verdana" pitchFamily="34" charset="0"/>
        </a:defRPr>
      </a:lvl4pPr>
      <a:lvl5pPr algn="l" defTabSz="457200" rtl="0" eaLnBrk="0" fontAlgn="base" hangingPunct="0">
        <a:spcBef>
          <a:spcPct val="0"/>
        </a:spcBef>
        <a:spcAft>
          <a:spcPct val="0"/>
        </a:spcAft>
        <a:defRPr sz="2600" b="1">
          <a:solidFill>
            <a:srgbClr val="FFFFFF"/>
          </a:solidFill>
          <a:latin typeface="Verdana" charset="0"/>
          <a:ea typeface="ＭＳ Ｐゴシック" charset="0"/>
          <a:cs typeface="Verdana" pitchFamily="34" charset="0"/>
        </a:defRPr>
      </a:lvl5pPr>
      <a:lvl6pPr marL="457200" algn="l" defTabSz="457200" rtl="0" eaLnBrk="1" fontAlgn="base" hangingPunct="1">
        <a:spcBef>
          <a:spcPct val="0"/>
        </a:spcBef>
        <a:spcAft>
          <a:spcPct val="0"/>
        </a:spcAft>
        <a:defRPr sz="2600" b="1">
          <a:solidFill>
            <a:srgbClr val="FFFFFF"/>
          </a:solidFill>
          <a:latin typeface="Verdana" charset="0"/>
          <a:ea typeface="ＭＳ Ｐゴシック" charset="0"/>
        </a:defRPr>
      </a:lvl6pPr>
      <a:lvl7pPr marL="914400" algn="l" defTabSz="457200" rtl="0" eaLnBrk="1" fontAlgn="base" hangingPunct="1">
        <a:spcBef>
          <a:spcPct val="0"/>
        </a:spcBef>
        <a:spcAft>
          <a:spcPct val="0"/>
        </a:spcAft>
        <a:defRPr sz="2600" b="1">
          <a:solidFill>
            <a:srgbClr val="FFFFFF"/>
          </a:solidFill>
          <a:latin typeface="Verdana" charset="0"/>
          <a:ea typeface="ＭＳ Ｐゴシック" charset="0"/>
        </a:defRPr>
      </a:lvl7pPr>
      <a:lvl8pPr marL="1371600" algn="l" defTabSz="457200" rtl="0" eaLnBrk="1" fontAlgn="base" hangingPunct="1">
        <a:spcBef>
          <a:spcPct val="0"/>
        </a:spcBef>
        <a:spcAft>
          <a:spcPct val="0"/>
        </a:spcAft>
        <a:defRPr sz="2600" b="1">
          <a:solidFill>
            <a:srgbClr val="FFFFFF"/>
          </a:solidFill>
          <a:latin typeface="Verdana" charset="0"/>
          <a:ea typeface="ＭＳ Ｐゴシック" charset="0"/>
        </a:defRPr>
      </a:lvl8pPr>
      <a:lvl9pPr marL="1828800" algn="l" defTabSz="457200" rtl="0" eaLnBrk="1" fontAlgn="base" hangingPunct="1">
        <a:spcBef>
          <a:spcPct val="0"/>
        </a:spcBef>
        <a:spcAft>
          <a:spcPct val="0"/>
        </a:spcAft>
        <a:defRPr sz="2600" b="1">
          <a:solidFill>
            <a:srgbClr val="FFFFFF"/>
          </a:solidFill>
          <a:latin typeface="Verdana"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2200" kern="1200">
          <a:solidFill>
            <a:schemeClr val="tx1"/>
          </a:solidFill>
          <a:latin typeface="Verdana"/>
          <a:ea typeface="ＭＳ Ｐゴシック" charset="0"/>
          <a:cs typeface="Verdana"/>
        </a:defRPr>
      </a:lvl1pPr>
      <a:lvl2pPr marL="742950" indent="-285750" algn="l" defTabSz="457200" rtl="0" eaLnBrk="0" fontAlgn="base" hangingPunct="0">
        <a:spcBef>
          <a:spcPct val="20000"/>
        </a:spcBef>
        <a:spcAft>
          <a:spcPct val="0"/>
        </a:spcAft>
        <a:buFont typeface="Arial" charset="0"/>
        <a:buChar char="–"/>
        <a:defRPr sz="2200" kern="1200">
          <a:solidFill>
            <a:schemeClr val="tx1"/>
          </a:solidFill>
          <a:latin typeface="Verdana"/>
          <a:ea typeface="ＭＳ Ｐゴシック" charset="0"/>
          <a:cs typeface="Verdana"/>
        </a:defRPr>
      </a:lvl2pPr>
      <a:lvl3pPr marL="1143000" indent="-228600" algn="l" defTabSz="457200" rtl="0" eaLnBrk="0" fontAlgn="base" hangingPunct="0">
        <a:spcBef>
          <a:spcPct val="20000"/>
        </a:spcBef>
        <a:spcAft>
          <a:spcPct val="0"/>
        </a:spcAft>
        <a:buFont typeface="Arial" charset="0"/>
        <a:buChar char="•"/>
        <a:defRPr sz="2200" kern="1200">
          <a:solidFill>
            <a:schemeClr val="tx1"/>
          </a:solidFill>
          <a:latin typeface="Verdana"/>
          <a:ea typeface="ＭＳ Ｐゴシック" charset="0"/>
          <a:cs typeface="Verdana"/>
        </a:defRPr>
      </a:lvl3pPr>
      <a:lvl4pPr marL="1600200" indent="-228600" algn="l" defTabSz="457200" rtl="0" eaLnBrk="0" fontAlgn="base" hangingPunct="0">
        <a:spcBef>
          <a:spcPct val="20000"/>
        </a:spcBef>
        <a:spcAft>
          <a:spcPct val="0"/>
        </a:spcAft>
        <a:buFont typeface="Arial" charset="0"/>
        <a:buChar char="–"/>
        <a:defRPr sz="2200" kern="1200">
          <a:solidFill>
            <a:schemeClr val="tx1"/>
          </a:solidFill>
          <a:latin typeface="Verdana"/>
          <a:ea typeface="ＭＳ Ｐゴシック" charset="0"/>
          <a:cs typeface="Verdana"/>
        </a:defRPr>
      </a:lvl4pPr>
      <a:lvl5pPr marL="2057400" indent="-228600" algn="l" defTabSz="457200" rtl="0" eaLnBrk="0" fontAlgn="base" hangingPunct="0">
        <a:spcBef>
          <a:spcPct val="20000"/>
        </a:spcBef>
        <a:spcAft>
          <a:spcPct val="0"/>
        </a:spcAft>
        <a:buFont typeface="Arial" charset="0"/>
        <a:buChar char="»"/>
        <a:defRPr sz="2200" kern="1200">
          <a:solidFill>
            <a:schemeClr val="tx1"/>
          </a:solidFill>
          <a:latin typeface="Verdana"/>
          <a:ea typeface="ＭＳ Ｐゴシック"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0756" y="2756132"/>
            <a:ext cx="10489402" cy="4454495"/>
          </a:xfrm>
        </p:spPr>
        <p:txBody>
          <a:bodyPr>
            <a:noAutofit/>
          </a:bodyPr>
          <a:lstStyle/>
          <a:p>
            <a:pPr>
              <a:spcBef>
                <a:spcPts val="600"/>
              </a:spcBef>
            </a:pPr>
            <a:r>
              <a:rPr lang="en-US" sz="6000" b="1" dirty="0">
                <a:solidFill>
                  <a:srgbClr val="F9A32B"/>
                </a:solidFill>
                <a:latin typeface="Arial" charset="0"/>
                <a:ea typeface="Arial" charset="0"/>
                <a:cs typeface="Arial" charset="0"/>
              </a:rPr>
              <a:t>CONTRABAND</a:t>
            </a:r>
            <a:r>
              <a:rPr lang="en-US" sz="5000" b="1" dirty="0">
                <a:solidFill>
                  <a:srgbClr val="F9A32B"/>
                </a:solidFill>
                <a:latin typeface="Arial" charset="0"/>
                <a:ea typeface="Arial" charset="0"/>
                <a:cs typeface="Arial" charset="0"/>
              </a:rPr>
              <a:t> </a:t>
            </a:r>
            <a:br>
              <a:rPr lang="en-US" sz="5000" b="1" dirty="0">
                <a:solidFill>
                  <a:srgbClr val="F9A32B"/>
                </a:solidFill>
                <a:latin typeface="Arial" charset="0"/>
                <a:ea typeface="Arial" charset="0"/>
                <a:cs typeface="Arial" charset="0"/>
              </a:rPr>
            </a:br>
            <a:r>
              <a:rPr lang="en-US" sz="5000" b="1" dirty="0">
                <a:solidFill>
                  <a:srgbClr val="F9A32B"/>
                </a:solidFill>
                <a:latin typeface="Arial" charset="0"/>
                <a:ea typeface="Arial" charset="0"/>
                <a:cs typeface="Arial" charset="0"/>
              </a:rPr>
              <a:t>AWARENESS CAMPAIGN</a:t>
            </a:r>
          </a:p>
        </p:txBody>
      </p:sp>
      <p:sp>
        <p:nvSpPr>
          <p:cNvPr id="4" name="Subtitle 2"/>
          <p:cNvSpPr txBox="1">
            <a:spLocks/>
          </p:cNvSpPr>
          <p:nvPr/>
        </p:nvSpPr>
        <p:spPr>
          <a:xfrm>
            <a:off x="700756" y="4717839"/>
            <a:ext cx="10489402" cy="445449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600"/>
              </a:spcBef>
            </a:pPr>
            <a:r>
              <a:rPr lang="en-US" sz="3500" b="1" dirty="0" err="1">
                <a:solidFill>
                  <a:schemeClr val="bg1"/>
                </a:solidFill>
                <a:latin typeface="Arial" charset="0"/>
                <a:ea typeface="Arial" charset="0"/>
                <a:cs typeface="Arial" charset="0"/>
              </a:rPr>
              <a:t>www.contrabandawareness.com</a:t>
            </a:r>
            <a:endParaRPr lang="en-US" sz="3500" b="1" dirty="0">
              <a:solidFill>
                <a:schemeClr val="bg1"/>
              </a:solidFill>
              <a:latin typeface="Arial" charset="0"/>
              <a:ea typeface="Arial" charset="0"/>
              <a:cs typeface="Arial"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954" y="1316378"/>
            <a:ext cx="10358204" cy="905808"/>
          </a:xfrm>
          <a:prstGeom prst="rect">
            <a:avLst/>
          </a:prstGeom>
        </p:spPr>
      </p:pic>
    </p:spTree>
    <p:extLst>
      <p:ext uri="{BB962C8B-B14F-4D97-AF65-F5344CB8AC3E}">
        <p14:creationId xmlns:p14="http://schemas.microsoft.com/office/powerpoint/2010/main" val="1820452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139888-11C2-6649-9F29-1DA4DE56C482}"/>
              </a:ext>
            </a:extLst>
          </p:cNvPr>
          <p:cNvPicPr>
            <a:picLocks noChangeAspect="1"/>
          </p:cNvPicPr>
          <p:nvPr/>
        </p:nvPicPr>
        <p:blipFill>
          <a:blip r:embed="rId3"/>
          <a:stretch>
            <a:fillRect/>
          </a:stretch>
        </p:blipFill>
        <p:spPr>
          <a:xfrm>
            <a:off x="0" y="0"/>
            <a:ext cx="12192000" cy="6858000"/>
          </a:xfrm>
          <a:prstGeom prst="rect">
            <a:avLst/>
          </a:prstGeom>
        </p:spPr>
      </p:pic>
      <p:sp>
        <p:nvSpPr>
          <p:cNvPr id="4" name="Subtitle 2"/>
          <p:cNvSpPr txBox="1">
            <a:spLocks/>
          </p:cNvSpPr>
          <p:nvPr/>
        </p:nvSpPr>
        <p:spPr>
          <a:xfrm>
            <a:off x="700756" y="5296619"/>
            <a:ext cx="10489402" cy="387571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ts val="600"/>
              </a:spcBef>
              <a:spcAft>
                <a:spcPts val="0"/>
              </a:spcAft>
              <a:buClrTx/>
              <a:buSzTx/>
              <a:buFont typeface="Arial"/>
              <a:buNone/>
              <a:tabLst/>
              <a:defRPr/>
            </a:pPr>
            <a:endParaRPr kumimoji="0" lang="en-US" sz="3500" b="1"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954" y="5491563"/>
            <a:ext cx="10358204" cy="905808"/>
          </a:xfrm>
          <a:prstGeom prst="rect">
            <a:avLst/>
          </a:prstGeom>
        </p:spPr>
      </p:pic>
      <p:sp>
        <p:nvSpPr>
          <p:cNvPr id="6" name="Subtitle 2"/>
          <p:cNvSpPr>
            <a:spLocks noGrp="1"/>
          </p:cNvSpPr>
          <p:nvPr>
            <p:ph type="subTitle" idx="1"/>
          </p:nvPr>
        </p:nvSpPr>
        <p:spPr>
          <a:xfrm>
            <a:off x="700756" y="411837"/>
            <a:ext cx="10272044" cy="2663589"/>
          </a:xfrm>
        </p:spPr>
        <p:txBody>
          <a:bodyPr>
            <a:noAutofit/>
          </a:bodyPr>
          <a:lstStyle/>
          <a:p>
            <a:pPr algn="l">
              <a:spcBef>
                <a:spcPts val="600"/>
              </a:spcBef>
            </a:pPr>
            <a:r>
              <a:rPr lang="en-US" sz="4000" b="1" dirty="0">
                <a:solidFill>
                  <a:schemeClr val="bg1"/>
                </a:solidFill>
                <a:latin typeface="Arial" charset="0"/>
                <a:ea typeface="Arial" charset="0"/>
                <a:cs typeface="Arial" charset="0"/>
              </a:rPr>
              <a:t>Did you know </a:t>
            </a:r>
          </a:p>
          <a:p>
            <a:pPr>
              <a:spcBef>
                <a:spcPts val="600"/>
              </a:spcBef>
            </a:pPr>
            <a:r>
              <a:rPr lang="en-US" sz="4400" b="1" i="1" dirty="0">
                <a:solidFill>
                  <a:srgbClr val="F9A32B"/>
                </a:solidFill>
                <a:latin typeface="Arial" charset="0"/>
                <a:ea typeface="Arial" charset="0"/>
                <a:cs typeface="Arial" charset="0"/>
              </a:rPr>
              <a:t>CONTRABAND CIGARETTES</a:t>
            </a:r>
            <a:endParaRPr lang="en-US" sz="4000" dirty="0">
              <a:solidFill>
                <a:schemeClr val="bg1"/>
              </a:solidFill>
              <a:latin typeface="Arial" charset="0"/>
              <a:ea typeface="Arial" charset="0"/>
              <a:cs typeface="Arial" charset="0"/>
            </a:endParaRPr>
          </a:p>
          <a:p>
            <a:pPr algn="l">
              <a:spcBef>
                <a:spcPts val="600"/>
              </a:spcBef>
            </a:pPr>
            <a:endParaRPr lang="en-US" sz="4000" dirty="0">
              <a:solidFill>
                <a:schemeClr val="bg1"/>
              </a:solidFill>
              <a:latin typeface="Arial" charset="0"/>
              <a:ea typeface="Arial" charset="0"/>
              <a:cs typeface="Arial" charset="0"/>
            </a:endParaRPr>
          </a:p>
        </p:txBody>
      </p:sp>
      <p:sp>
        <p:nvSpPr>
          <p:cNvPr id="7" name="Rectangle 6"/>
          <p:cNvSpPr/>
          <p:nvPr/>
        </p:nvSpPr>
        <p:spPr>
          <a:xfrm>
            <a:off x="831955" y="2046243"/>
            <a:ext cx="10358204" cy="2862322"/>
          </a:xfrm>
          <a:prstGeom prst="rect">
            <a:avLst/>
          </a:prstGeom>
        </p:spPr>
        <p:txBody>
          <a:bodyPr wrap="square">
            <a:spAutoFit/>
          </a:bodyPr>
          <a:lstStyle/>
          <a:p>
            <a:pPr marL="342900" marR="0" lvl="0" indent="-342900">
              <a:spcBef>
                <a:spcPts val="0"/>
              </a:spcBef>
              <a:spcAft>
                <a:spcPts val="0"/>
              </a:spcAft>
              <a:buFont typeface="Arial" panose="020B0604020202020204" pitchFamily="34" charset="0"/>
              <a:buChar char="•"/>
              <a:tabLst>
                <a:tab pos="457200" algn="l"/>
              </a:tabLst>
            </a:pPr>
            <a:r>
              <a:rPr lang="en-CA"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Undermines efforts to reduce smoking rates </a:t>
            </a:r>
            <a:endParaRPr lang="en-CA"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CA"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Profits may fuel other criminal activity such as trafficking of drugs and illegal weapons</a:t>
            </a:r>
            <a:endParaRPr lang="en-CA"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CA"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Results in a loss of government tax revenue.  </a:t>
            </a:r>
            <a:endParaRPr lang="en-CA"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CA"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1 in 3 cigarettes in Ontario are illegal</a:t>
            </a:r>
            <a:endParaRPr lang="en-CA"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1493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0935" y="989174"/>
            <a:ext cx="4888194" cy="5360350"/>
          </a:xfrm>
        </p:spPr>
        <p:txBody>
          <a:bodyPr>
            <a:noAutofit/>
          </a:bodyPr>
          <a:lstStyle/>
          <a:p>
            <a:pPr algn="l">
              <a:spcBef>
                <a:spcPts val="600"/>
              </a:spcBef>
            </a:pPr>
            <a:r>
              <a:rPr lang="en-US" sz="4000" dirty="0">
                <a:solidFill>
                  <a:schemeClr val="bg1"/>
                </a:solidFill>
                <a:latin typeface="Arial" charset="0"/>
                <a:ea typeface="Arial" charset="0"/>
                <a:cs typeface="Arial" charset="0"/>
              </a:rPr>
              <a:t>HOW WOULD YOUR </a:t>
            </a:r>
            <a:r>
              <a:rPr lang="en-US" sz="4000">
                <a:solidFill>
                  <a:schemeClr val="bg1"/>
                </a:solidFill>
                <a:latin typeface="Arial" charset="0"/>
                <a:ea typeface="Arial" charset="0"/>
                <a:cs typeface="Arial" charset="0"/>
              </a:rPr>
              <a:t>CHILD </a:t>
            </a:r>
            <a:br>
              <a:rPr lang="en-US" sz="4000">
                <a:solidFill>
                  <a:schemeClr val="bg1"/>
                </a:solidFill>
                <a:latin typeface="Arial" charset="0"/>
                <a:ea typeface="Arial" charset="0"/>
                <a:cs typeface="Arial" charset="0"/>
              </a:rPr>
            </a:br>
            <a:r>
              <a:rPr lang="en-US" sz="4000">
                <a:solidFill>
                  <a:schemeClr val="bg1"/>
                </a:solidFill>
                <a:latin typeface="Arial" charset="0"/>
                <a:ea typeface="Arial" charset="0"/>
                <a:cs typeface="Arial" charset="0"/>
              </a:rPr>
              <a:t>FEEL IF THEY </a:t>
            </a:r>
            <a:r>
              <a:rPr lang="en-US" sz="4000" dirty="0">
                <a:solidFill>
                  <a:schemeClr val="bg1"/>
                </a:solidFill>
                <a:latin typeface="Arial" charset="0"/>
                <a:ea typeface="Arial" charset="0"/>
                <a:cs typeface="Arial" charset="0"/>
              </a:rPr>
              <a:t>KNEW </a:t>
            </a:r>
            <a:r>
              <a:rPr lang="en-US" sz="4000">
                <a:solidFill>
                  <a:schemeClr val="bg1"/>
                </a:solidFill>
                <a:latin typeface="Arial" charset="0"/>
                <a:ea typeface="Arial" charset="0"/>
                <a:cs typeface="Arial" charset="0"/>
              </a:rPr>
              <a:t>YOU </a:t>
            </a:r>
            <a:br>
              <a:rPr lang="en-US" sz="4000">
                <a:solidFill>
                  <a:schemeClr val="bg1"/>
                </a:solidFill>
                <a:latin typeface="Arial" charset="0"/>
                <a:ea typeface="Arial" charset="0"/>
                <a:cs typeface="Arial" charset="0"/>
              </a:rPr>
            </a:br>
            <a:r>
              <a:rPr lang="en-US" sz="4000">
                <a:solidFill>
                  <a:schemeClr val="bg1"/>
                </a:solidFill>
                <a:latin typeface="Arial" charset="0"/>
                <a:ea typeface="Arial" charset="0"/>
                <a:cs typeface="Arial" charset="0"/>
              </a:rPr>
              <a:t>WERE </a:t>
            </a:r>
            <a:r>
              <a:rPr lang="en-US" sz="4000" b="1">
                <a:solidFill>
                  <a:srgbClr val="F9A32B"/>
                </a:solidFill>
                <a:latin typeface="Arial" charset="0"/>
                <a:ea typeface="Arial" charset="0"/>
                <a:cs typeface="Arial" charset="0"/>
              </a:rPr>
              <a:t>FUNDING  </a:t>
            </a:r>
            <a:r>
              <a:rPr lang="en-US" sz="4000" b="1" dirty="0">
                <a:solidFill>
                  <a:srgbClr val="F9A32B"/>
                </a:solidFill>
                <a:latin typeface="Arial" charset="0"/>
                <a:ea typeface="Arial" charset="0"/>
                <a:cs typeface="Arial" charset="0"/>
              </a:rPr>
              <a:t>CRIMINAL   ACTIVITY?</a:t>
            </a:r>
          </a:p>
        </p:txBody>
      </p:sp>
    </p:spTree>
    <p:extLst>
      <p:ext uri="{BB962C8B-B14F-4D97-AF65-F5344CB8AC3E}">
        <p14:creationId xmlns:p14="http://schemas.microsoft.com/office/powerpoint/2010/main" val="1905011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0756" y="1014812"/>
            <a:ext cx="4930923" cy="5215072"/>
          </a:xfrm>
        </p:spPr>
        <p:txBody>
          <a:bodyPr>
            <a:noAutofit/>
          </a:bodyPr>
          <a:lstStyle/>
          <a:p>
            <a:pPr algn="l">
              <a:spcBef>
                <a:spcPts val="600"/>
              </a:spcBef>
            </a:pPr>
            <a:r>
              <a:rPr lang="en-US" sz="4500" b="1" dirty="0">
                <a:solidFill>
                  <a:srgbClr val="F9A32B"/>
                </a:solidFill>
                <a:latin typeface="Arial" charset="0"/>
                <a:ea typeface="Arial" charset="0"/>
                <a:cs typeface="Arial" charset="0"/>
              </a:rPr>
              <a:t>CONTRABAND TOBACCO </a:t>
            </a:r>
          </a:p>
          <a:p>
            <a:pPr algn="l">
              <a:spcBef>
                <a:spcPts val="600"/>
              </a:spcBef>
            </a:pPr>
            <a:r>
              <a:rPr lang="en-US" sz="3800" dirty="0">
                <a:solidFill>
                  <a:schemeClr val="bg1"/>
                </a:solidFill>
                <a:latin typeface="Arial" charset="0"/>
                <a:ea typeface="Arial" charset="0"/>
                <a:cs typeface="Arial" charset="0"/>
              </a:rPr>
              <a:t>IS A GROWING PROBLEM THAT POSES SERIOUS HEALTH AND SAFETY RISKS.</a:t>
            </a:r>
          </a:p>
        </p:txBody>
      </p:sp>
    </p:spTree>
    <p:extLst>
      <p:ext uri="{BB962C8B-B14F-4D97-AF65-F5344CB8AC3E}">
        <p14:creationId xmlns:p14="http://schemas.microsoft.com/office/powerpoint/2010/main" val="658744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0755" y="989174"/>
            <a:ext cx="5418034" cy="5787640"/>
          </a:xfrm>
        </p:spPr>
        <p:txBody>
          <a:bodyPr>
            <a:noAutofit/>
          </a:bodyPr>
          <a:lstStyle/>
          <a:p>
            <a:pPr algn="l">
              <a:spcBef>
                <a:spcPts val="600"/>
              </a:spcBef>
            </a:pPr>
            <a:r>
              <a:rPr lang="en-US" sz="5500" b="1" dirty="0">
                <a:solidFill>
                  <a:srgbClr val="F9A32B"/>
                </a:solidFill>
                <a:latin typeface="Arial" charset="0"/>
                <a:ea typeface="Arial" charset="0"/>
                <a:cs typeface="Arial" charset="0"/>
              </a:rPr>
              <a:t>BURN RATE</a:t>
            </a:r>
          </a:p>
          <a:p>
            <a:pPr algn="l">
              <a:spcBef>
                <a:spcPts val="600"/>
              </a:spcBef>
            </a:pPr>
            <a:r>
              <a:rPr lang="en-US" sz="4000" dirty="0">
                <a:solidFill>
                  <a:schemeClr val="bg1"/>
                </a:solidFill>
                <a:latin typeface="Arial" charset="0"/>
                <a:ea typeface="Arial" charset="0"/>
                <a:cs typeface="Arial" charset="0"/>
              </a:rPr>
              <a:t>DID YOU KNOW FIRES ARE FREQUENTLY CAUSED BY CONTRABAND CIGARETTES?</a:t>
            </a:r>
          </a:p>
        </p:txBody>
      </p:sp>
    </p:spTree>
    <p:extLst>
      <p:ext uri="{BB962C8B-B14F-4D97-AF65-F5344CB8AC3E}">
        <p14:creationId xmlns:p14="http://schemas.microsoft.com/office/powerpoint/2010/main" val="1546027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0755" y="1356644"/>
            <a:ext cx="12191999" cy="4454495"/>
          </a:xfrm>
        </p:spPr>
        <p:txBody>
          <a:bodyPr>
            <a:noAutofit/>
          </a:bodyPr>
          <a:lstStyle/>
          <a:p>
            <a:pPr algn="l">
              <a:spcBef>
                <a:spcPts val="600"/>
              </a:spcBef>
            </a:pPr>
            <a:r>
              <a:rPr lang="en-US" sz="5000" dirty="0">
                <a:solidFill>
                  <a:schemeClr val="bg1"/>
                </a:solidFill>
                <a:latin typeface="Arial" charset="0"/>
                <a:ea typeface="Arial" charset="0"/>
                <a:cs typeface="Arial" charset="0"/>
              </a:rPr>
              <a:t>IN ONE YEAR ALONE, THE </a:t>
            </a:r>
            <a:br>
              <a:rPr lang="en-US" sz="5000" dirty="0">
                <a:solidFill>
                  <a:schemeClr val="bg1"/>
                </a:solidFill>
                <a:latin typeface="Arial" charset="0"/>
                <a:ea typeface="Arial" charset="0"/>
                <a:cs typeface="Arial" charset="0"/>
              </a:rPr>
            </a:br>
            <a:r>
              <a:rPr lang="en-US" sz="5000" dirty="0">
                <a:solidFill>
                  <a:schemeClr val="bg1"/>
                </a:solidFill>
                <a:latin typeface="Arial" charset="0"/>
                <a:ea typeface="Arial" charset="0"/>
                <a:cs typeface="Arial" charset="0"/>
              </a:rPr>
              <a:t>RCMP SEIZED APPROXIMATELY </a:t>
            </a:r>
            <a:r>
              <a:rPr lang="en-US" sz="5000" b="1" dirty="0">
                <a:solidFill>
                  <a:srgbClr val="F9A32B"/>
                </a:solidFill>
                <a:latin typeface="Arial" charset="0"/>
                <a:ea typeface="Arial" charset="0"/>
                <a:cs typeface="Arial" charset="0"/>
              </a:rPr>
              <a:t>598,000 CARTONS/UNMARKED </a:t>
            </a:r>
            <a:br>
              <a:rPr lang="en-US" sz="5000" b="1" dirty="0">
                <a:solidFill>
                  <a:srgbClr val="F9A32B"/>
                </a:solidFill>
                <a:latin typeface="Arial" charset="0"/>
                <a:ea typeface="Arial" charset="0"/>
                <a:cs typeface="Arial" charset="0"/>
              </a:rPr>
            </a:br>
            <a:r>
              <a:rPr lang="en-US" sz="5000" b="1" dirty="0">
                <a:solidFill>
                  <a:srgbClr val="F9A32B"/>
                </a:solidFill>
                <a:latin typeface="Arial" charset="0"/>
                <a:ea typeface="Arial" charset="0"/>
                <a:cs typeface="Arial" charset="0"/>
              </a:rPr>
              <a:t>BAGS OF CONTRABAND </a:t>
            </a:r>
            <a:br>
              <a:rPr lang="en-US" sz="5000" b="1" dirty="0">
                <a:solidFill>
                  <a:srgbClr val="F9A32B"/>
                </a:solidFill>
                <a:latin typeface="Arial" charset="0"/>
                <a:ea typeface="Arial" charset="0"/>
                <a:cs typeface="Arial" charset="0"/>
              </a:rPr>
            </a:br>
            <a:r>
              <a:rPr lang="en-US" sz="5000" dirty="0">
                <a:solidFill>
                  <a:schemeClr val="bg1"/>
                </a:solidFill>
                <a:latin typeface="Arial" charset="0"/>
                <a:ea typeface="Arial" charset="0"/>
                <a:cs typeface="Arial" charset="0"/>
              </a:rPr>
              <a:t>CIGARETTES</a:t>
            </a:r>
          </a:p>
        </p:txBody>
      </p:sp>
    </p:spTree>
    <p:extLst>
      <p:ext uri="{BB962C8B-B14F-4D97-AF65-F5344CB8AC3E}">
        <p14:creationId xmlns:p14="http://schemas.microsoft.com/office/powerpoint/2010/main" val="99306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0755" y="977068"/>
            <a:ext cx="5418034" cy="5787640"/>
          </a:xfrm>
        </p:spPr>
        <p:txBody>
          <a:bodyPr>
            <a:noAutofit/>
          </a:bodyPr>
          <a:lstStyle/>
          <a:p>
            <a:pPr algn="l">
              <a:spcBef>
                <a:spcPts val="600"/>
              </a:spcBef>
            </a:pPr>
            <a:r>
              <a:rPr lang="en-US" sz="4500" dirty="0">
                <a:solidFill>
                  <a:schemeClr val="bg1"/>
                </a:solidFill>
                <a:latin typeface="Arial" charset="0"/>
                <a:ea typeface="Arial" charset="0"/>
                <a:cs typeface="Arial" charset="0"/>
              </a:rPr>
              <a:t>IF YOUR CIGARETTES DON'T HAVE </a:t>
            </a:r>
            <a:br>
              <a:rPr lang="en-US" sz="4500" dirty="0">
                <a:solidFill>
                  <a:schemeClr val="bg1"/>
                </a:solidFill>
                <a:latin typeface="Arial" charset="0"/>
                <a:ea typeface="Arial" charset="0"/>
                <a:cs typeface="Arial" charset="0"/>
              </a:rPr>
            </a:br>
            <a:r>
              <a:rPr lang="en-US" sz="4500" b="1" dirty="0">
                <a:solidFill>
                  <a:srgbClr val="F9A32B"/>
                </a:solidFill>
                <a:latin typeface="Arial" charset="0"/>
                <a:ea typeface="Arial" charset="0"/>
                <a:cs typeface="Arial" charset="0"/>
              </a:rPr>
              <a:t>A TOBACCO</a:t>
            </a:r>
            <a:r>
              <a:rPr lang="en-US" sz="4500" dirty="0">
                <a:solidFill>
                  <a:schemeClr val="bg1"/>
                </a:solidFill>
                <a:latin typeface="Arial" charset="0"/>
                <a:ea typeface="Arial" charset="0"/>
                <a:cs typeface="Arial" charset="0"/>
              </a:rPr>
              <a:t> </a:t>
            </a:r>
            <a:br>
              <a:rPr lang="en-US" sz="4500" dirty="0">
                <a:solidFill>
                  <a:schemeClr val="bg1"/>
                </a:solidFill>
                <a:latin typeface="Arial" charset="0"/>
                <a:ea typeface="Arial" charset="0"/>
                <a:cs typeface="Arial" charset="0"/>
              </a:rPr>
            </a:br>
            <a:r>
              <a:rPr lang="en-US" sz="4500" b="1" dirty="0">
                <a:solidFill>
                  <a:srgbClr val="F9A32B"/>
                </a:solidFill>
                <a:latin typeface="Arial" charset="0"/>
                <a:ea typeface="Arial" charset="0"/>
                <a:cs typeface="Arial" charset="0"/>
              </a:rPr>
              <a:t>STAMP ON IT</a:t>
            </a:r>
            <a:r>
              <a:rPr lang="en-US" sz="4500" dirty="0">
                <a:solidFill>
                  <a:schemeClr val="bg1"/>
                </a:solidFill>
                <a:latin typeface="Arial" charset="0"/>
                <a:ea typeface="Arial" charset="0"/>
                <a:cs typeface="Arial" charset="0"/>
              </a:rPr>
              <a:t>, THEY ARE ILLEGAL!</a:t>
            </a:r>
          </a:p>
        </p:txBody>
      </p:sp>
    </p:spTree>
    <p:extLst>
      <p:ext uri="{BB962C8B-B14F-4D97-AF65-F5344CB8AC3E}">
        <p14:creationId xmlns:p14="http://schemas.microsoft.com/office/powerpoint/2010/main" val="31634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0754" y="297442"/>
            <a:ext cx="10729246" cy="5787640"/>
          </a:xfrm>
        </p:spPr>
        <p:txBody>
          <a:bodyPr>
            <a:noAutofit/>
          </a:bodyPr>
          <a:lstStyle/>
          <a:p>
            <a:pPr>
              <a:spcBef>
                <a:spcPts val="600"/>
              </a:spcBef>
            </a:pPr>
            <a:r>
              <a:rPr lang="en-US" sz="4400" dirty="0">
                <a:solidFill>
                  <a:schemeClr val="bg1"/>
                </a:solidFill>
                <a:latin typeface="Arial" charset="0"/>
                <a:ea typeface="Arial" charset="0"/>
                <a:cs typeface="Arial" charset="0"/>
              </a:rPr>
              <a:t>YOU COULD FACE UP TO </a:t>
            </a:r>
            <a:r>
              <a:rPr lang="en-US" sz="4400" b="1" dirty="0">
                <a:solidFill>
                  <a:srgbClr val="F9A32B"/>
                </a:solidFill>
                <a:latin typeface="Arial" charset="0"/>
                <a:ea typeface="Arial" charset="0"/>
                <a:cs typeface="Arial" charset="0"/>
              </a:rPr>
              <a:t>$10,000 </a:t>
            </a:r>
            <a:br>
              <a:rPr lang="en-US" sz="4400" b="1" dirty="0">
                <a:solidFill>
                  <a:srgbClr val="F9A32B"/>
                </a:solidFill>
                <a:latin typeface="Arial" charset="0"/>
                <a:ea typeface="Arial" charset="0"/>
                <a:cs typeface="Arial" charset="0"/>
              </a:rPr>
            </a:br>
            <a:r>
              <a:rPr lang="en-US" sz="4400" b="1" dirty="0">
                <a:solidFill>
                  <a:srgbClr val="F9A32B"/>
                </a:solidFill>
                <a:latin typeface="Arial" charset="0"/>
                <a:ea typeface="Arial" charset="0"/>
                <a:cs typeface="Arial" charset="0"/>
              </a:rPr>
              <a:t>IN FINES,</a:t>
            </a:r>
            <a:r>
              <a:rPr lang="en-US" sz="4500" b="1" dirty="0">
                <a:solidFill>
                  <a:srgbClr val="F9A32B"/>
                </a:solidFill>
                <a:latin typeface="Arial" charset="0"/>
                <a:ea typeface="Arial" charset="0"/>
                <a:cs typeface="Arial" charset="0"/>
              </a:rPr>
              <a:t> </a:t>
            </a:r>
            <a:r>
              <a:rPr lang="en-US" sz="4600" b="1" dirty="0">
                <a:solidFill>
                  <a:srgbClr val="F9A32B"/>
                </a:solidFill>
                <a:latin typeface="Arial" charset="0"/>
                <a:ea typeface="Arial" charset="0"/>
                <a:cs typeface="Arial" charset="0"/>
              </a:rPr>
              <a:t>PLUS THREE TIMES </a:t>
            </a:r>
            <a:br>
              <a:rPr lang="en-US" sz="4600" b="1" dirty="0">
                <a:solidFill>
                  <a:srgbClr val="F9A32B"/>
                </a:solidFill>
                <a:latin typeface="Arial" charset="0"/>
                <a:ea typeface="Arial" charset="0"/>
                <a:cs typeface="Arial" charset="0"/>
              </a:rPr>
            </a:br>
            <a:r>
              <a:rPr lang="en-US" sz="4600" b="1" dirty="0">
                <a:solidFill>
                  <a:srgbClr val="F9A32B"/>
                </a:solidFill>
                <a:latin typeface="Arial" charset="0"/>
                <a:ea typeface="Arial" charset="0"/>
                <a:cs typeface="Arial" charset="0"/>
              </a:rPr>
              <a:t>THE TAX AND ADDITIONAL CIVIL PENALTIES</a:t>
            </a:r>
            <a:r>
              <a:rPr lang="en-US" sz="4500" b="1" dirty="0">
                <a:solidFill>
                  <a:srgbClr val="F9A32B"/>
                </a:solidFill>
                <a:latin typeface="Arial" charset="0"/>
                <a:ea typeface="Arial" charset="0"/>
                <a:cs typeface="Arial" charset="0"/>
              </a:rPr>
              <a:t> </a:t>
            </a:r>
            <a:r>
              <a:rPr lang="en-US" sz="4400" dirty="0">
                <a:solidFill>
                  <a:schemeClr val="bg1"/>
                </a:solidFill>
                <a:latin typeface="Arial" charset="0"/>
                <a:ea typeface="Arial" charset="0"/>
                <a:cs typeface="Arial" charset="0"/>
              </a:rPr>
              <a:t>OR UP TO FIVE YEARS </a:t>
            </a:r>
            <a:br>
              <a:rPr lang="en-US" sz="4400" dirty="0">
                <a:solidFill>
                  <a:schemeClr val="bg1"/>
                </a:solidFill>
                <a:latin typeface="Arial" charset="0"/>
                <a:ea typeface="Arial" charset="0"/>
                <a:cs typeface="Arial" charset="0"/>
              </a:rPr>
            </a:br>
            <a:r>
              <a:rPr lang="en-US" sz="4400" dirty="0">
                <a:solidFill>
                  <a:schemeClr val="bg1"/>
                </a:solidFill>
                <a:latin typeface="Arial" charset="0"/>
                <a:ea typeface="Arial" charset="0"/>
                <a:cs typeface="Arial" charset="0"/>
              </a:rPr>
              <a:t>IN JAIL IF FOUND IN POSSESSION </a:t>
            </a:r>
            <a:br>
              <a:rPr lang="en-US" sz="4400" dirty="0">
                <a:solidFill>
                  <a:schemeClr val="bg1"/>
                </a:solidFill>
                <a:latin typeface="Arial" charset="0"/>
                <a:ea typeface="Arial" charset="0"/>
                <a:cs typeface="Arial" charset="0"/>
              </a:rPr>
            </a:br>
            <a:r>
              <a:rPr lang="en-US" sz="4400" dirty="0">
                <a:solidFill>
                  <a:schemeClr val="bg1"/>
                </a:solidFill>
                <a:latin typeface="Arial" charset="0"/>
                <a:ea typeface="Arial" charset="0"/>
                <a:cs typeface="Arial" charset="0"/>
              </a:rPr>
              <a:t>OF ILLEGAL CIGARETTES.</a:t>
            </a:r>
          </a:p>
        </p:txBody>
      </p:sp>
      <p:sp>
        <p:nvSpPr>
          <p:cNvPr id="4" name="Subtitle 2"/>
          <p:cNvSpPr txBox="1">
            <a:spLocks/>
          </p:cNvSpPr>
          <p:nvPr/>
        </p:nvSpPr>
        <p:spPr>
          <a:xfrm>
            <a:off x="1" y="4626128"/>
            <a:ext cx="12192000" cy="578764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2400" dirty="0">
                <a:solidFill>
                  <a:schemeClr val="bg1"/>
                </a:solidFill>
                <a:latin typeface="Arial" charset="0"/>
                <a:ea typeface="Arial" charset="0"/>
                <a:cs typeface="Arial" charset="0"/>
              </a:rPr>
              <a:t>If you have information about contraband tobacco you can report it</a:t>
            </a:r>
            <a:br>
              <a:rPr lang="en-US" sz="2400" dirty="0">
                <a:solidFill>
                  <a:schemeClr val="bg1"/>
                </a:solidFill>
                <a:latin typeface="Arial" charset="0"/>
                <a:ea typeface="Arial" charset="0"/>
                <a:cs typeface="Arial" charset="0"/>
              </a:rPr>
            </a:br>
            <a:r>
              <a:rPr lang="en-US" sz="2400" dirty="0">
                <a:solidFill>
                  <a:schemeClr val="bg1"/>
                </a:solidFill>
                <a:latin typeface="Arial" charset="0"/>
                <a:ea typeface="Arial" charset="0"/>
                <a:cs typeface="Arial" charset="0"/>
              </a:rPr>
              <a:t> </a:t>
            </a:r>
            <a:r>
              <a:rPr lang="en-US" sz="2400" b="1" dirty="0">
                <a:solidFill>
                  <a:schemeClr val="bg1"/>
                </a:solidFill>
                <a:latin typeface="Arial" charset="0"/>
                <a:ea typeface="Arial" charset="0"/>
                <a:cs typeface="Arial" charset="0"/>
              </a:rPr>
              <a:t>anonymously</a:t>
            </a:r>
            <a:r>
              <a:rPr lang="en-US" sz="2400" dirty="0">
                <a:solidFill>
                  <a:schemeClr val="bg1"/>
                </a:solidFill>
                <a:latin typeface="Arial" charset="0"/>
                <a:ea typeface="Arial" charset="0"/>
                <a:cs typeface="Arial" charset="0"/>
              </a:rPr>
              <a:t> to Crime Stoppers at</a:t>
            </a:r>
          </a:p>
          <a:p>
            <a:pPr>
              <a:spcBef>
                <a:spcPts val="0"/>
              </a:spcBef>
            </a:pPr>
            <a:r>
              <a:rPr lang="en-US" sz="4500" b="1" dirty="0">
                <a:solidFill>
                  <a:srgbClr val="F9A32B"/>
                </a:solidFill>
                <a:latin typeface="Arial" charset="0"/>
                <a:ea typeface="Arial" charset="0"/>
                <a:cs typeface="Arial" charset="0"/>
              </a:rPr>
              <a:t>1.800.222.TIPS </a:t>
            </a:r>
            <a:r>
              <a:rPr lang="en-US" sz="3500" dirty="0">
                <a:solidFill>
                  <a:srgbClr val="F9A32B"/>
                </a:solidFill>
                <a:latin typeface="Arial" charset="0"/>
                <a:ea typeface="Arial" charset="0"/>
                <a:cs typeface="Arial" charset="0"/>
              </a:rPr>
              <a:t>1.800.222.8477</a:t>
            </a:r>
          </a:p>
          <a:p>
            <a:pPr>
              <a:spcBef>
                <a:spcPts val="0"/>
              </a:spcBef>
            </a:pPr>
            <a:r>
              <a:rPr lang="en-US" sz="2400" dirty="0" err="1">
                <a:solidFill>
                  <a:schemeClr val="bg1"/>
                </a:solidFill>
                <a:latin typeface="Arial" charset="0"/>
                <a:ea typeface="Arial" charset="0"/>
                <a:cs typeface="Arial" charset="0"/>
              </a:rPr>
              <a:t>www.contrabandawareness.com</a:t>
            </a:r>
            <a:endParaRPr lang="en-US" sz="2400" dirty="0">
              <a:solidFill>
                <a:schemeClr val="bg1"/>
              </a:solidFill>
              <a:latin typeface="Arial" charset="0"/>
              <a:ea typeface="Arial" charset="0"/>
              <a:cs typeface="Arial" charset="0"/>
            </a:endParaRPr>
          </a:p>
          <a:p>
            <a:pPr>
              <a:spcBef>
                <a:spcPts val="0"/>
              </a:spcBef>
            </a:pPr>
            <a:endParaRPr lang="en-US" sz="3500" dirty="0">
              <a:solidFill>
                <a:srgbClr val="F9A32B"/>
              </a:solidFill>
              <a:latin typeface="Arial" charset="0"/>
              <a:ea typeface="Arial" charset="0"/>
              <a:cs typeface="Arial" charset="0"/>
            </a:endParaRPr>
          </a:p>
        </p:txBody>
      </p:sp>
    </p:spTree>
    <p:extLst>
      <p:ext uri="{BB962C8B-B14F-4D97-AF65-F5344CB8AC3E}">
        <p14:creationId xmlns:p14="http://schemas.microsoft.com/office/powerpoint/2010/main" val="826330281"/>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HA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1237</TotalTime>
  <Words>499</Words>
  <Application>Microsoft Macintosh PowerPoint</Application>
  <PresentationFormat>Widescreen</PresentationFormat>
  <Paragraphs>58</Paragraphs>
  <Slides>8</Slides>
  <Notes>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vt:i4>
      </vt:variant>
    </vt:vector>
  </HeadingPairs>
  <TitlesOfParts>
    <vt:vector size="15" baseType="lpstr">
      <vt:lpstr>Arial</vt:lpstr>
      <vt:lpstr>Calibri</vt:lpstr>
      <vt:lpstr>Lucida Grande</vt:lpstr>
      <vt:lpstr>Verdana</vt:lpstr>
      <vt:lpstr>Default Theme</vt:lpstr>
      <vt:lpstr>1_Office Theme</vt:lpstr>
      <vt:lpstr>HAE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 Three</dc:creator>
  <cp:lastModifiedBy>Ren Two</cp:lastModifiedBy>
  <cp:revision>45</cp:revision>
  <dcterms:created xsi:type="dcterms:W3CDTF">2019-01-23T14:30:20Z</dcterms:created>
  <dcterms:modified xsi:type="dcterms:W3CDTF">2019-05-29T17:24:21Z</dcterms:modified>
</cp:coreProperties>
</file>